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71" r:id="rId2"/>
    <p:sldId id="268" r:id="rId3"/>
    <p:sldId id="269" r:id="rId4"/>
    <p:sldId id="270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73" r:id="rId13"/>
    <p:sldId id="264" r:id="rId14"/>
    <p:sldId id="266" r:id="rId15"/>
    <p:sldId id="267" r:id="rId16"/>
    <p:sldId id="272" r:id="rId17"/>
    <p:sldId id="263" r:id="rId18"/>
    <p:sldId id="265" r:id="rId19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C8872-1E90-471D-9D27-CD8379AFBB5D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D0458-DCE8-4670-83E4-59657B023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70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1344E67-8875-4682-A248-F72B8C434EB3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30703BC-BD36-499F-A0F6-4F043C35D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4E67-8875-4682-A248-F72B8C434EB3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03BC-BD36-499F-A0F6-4F043C35D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4E67-8875-4682-A248-F72B8C434EB3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03BC-BD36-499F-A0F6-4F043C35D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4E67-8875-4682-A248-F72B8C434EB3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03BC-BD36-499F-A0F6-4F043C35D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4E67-8875-4682-A248-F72B8C434EB3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03BC-BD36-499F-A0F6-4F043C35D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4E67-8875-4682-A248-F72B8C434EB3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03BC-BD36-499F-A0F6-4F043C35D6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4E67-8875-4682-A248-F72B8C434EB3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03BC-BD36-499F-A0F6-4F043C35D67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4E67-8875-4682-A248-F72B8C434EB3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03BC-BD36-499F-A0F6-4F043C35D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44E67-8875-4682-A248-F72B8C434EB3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703BC-BD36-499F-A0F6-4F043C35D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1344E67-8875-4682-A248-F72B8C434EB3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30703BC-BD36-499F-A0F6-4F043C35D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1344E67-8875-4682-A248-F72B8C434EB3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30703BC-BD36-499F-A0F6-4F043C35D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1344E67-8875-4682-A248-F72B8C434EB3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30703BC-BD36-499F-A0F6-4F043C35D6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727201" y="1295400"/>
            <a:ext cx="5723468" cy="23276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Take time to review yesterday’s Homework with your desk group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p. 7 #1 – 3, 7, 9 – 13, 24 –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8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of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A be a set with a finite number of elements.  The number of elements in A is denoted by n(A)</a:t>
            </a:r>
          </a:p>
          <a:p>
            <a:r>
              <a:rPr lang="en-US" dirty="0" smtClean="0"/>
              <a:t>In our previous example, what is n(X)?</a:t>
            </a:r>
          </a:p>
          <a:p>
            <a:r>
              <a:rPr lang="en-US" dirty="0" smtClean="0"/>
              <a:t>How about n(A)? How about n(E)? How about n(S)?</a:t>
            </a:r>
          </a:p>
          <a:p>
            <a:r>
              <a:rPr lang="en-US" dirty="0" smtClean="0"/>
              <a:t>Notice n(X) = n(A) + n(E) + n(S)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8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set X is partitioned into subsets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, then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n(X) = n(X</a:t>
            </a:r>
            <a:r>
              <a:rPr lang="en-US" baseline="-25000" dirty="0" smtClean="0"/>
              <a:t>1</a:t>
            </a:r>
            <a:r>
              <a:rPr lang="en-US" dirty="0" smtClean="0"/>
              <a:t>) + n(X</a:t>
            </a:r>
            <a:r>
              <a:rPr lang="en-US" baseline="-25000" dirty="0" smtClean="0"/>
              <a:t>2</a:t>
            </a:r>
            <a:r>
              <a:rPr lang="en-US" dirty="0" smtClean="0"/>
              <a:t>) + … + n(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 they each have the same number of elements, then the equation can be simplified to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n(X) = </a:t>
            </a:r>
            <a:r>
              <a:rPr lang="en-US" dirty="0" err="1" smtClean="0"/>
              <a:t>kn</a:t>
            </a:r>
            <a:r>
              <a:rPr lang="en-US" dirty="0" smtClean="0"/>
              <a:t>(X</a:t>
            </a:r>
            <a:r>
              <a:rPr lang="en-US" baseline="-25000" dirty="0" smtClean="0"/>
              <a:t>1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5838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Suppose that a set X is divided into 3 partitions: A, B, and C.  B has two times as many elements as A. C has four times as many elements as A.  If n(X) = 63, then find how many elements are in each partition.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46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Cartesian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and B are sets, then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n(A x B) = n(A) ∙ n(B)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21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p. 13 #1 – 4, 6 – 8, 11 – 14, 18, 19, 27, 28 </a:t>
            </a:r>
          </a:p>
          <a:p>
            <a:r>
              <a:rPr lang="en-US" dirty="0" smtClean="0"/>
              <a:t>Quiz Tomorrow</a:t>
            </a:r>
          </a:p>
          <a:p>
            <a:r>
              <a:rPr lang="en-US" dirty="0" smtClean="0"/>
              <a:t>Test on </a:t>
            </a:r>
            <a:r>
              <a:rPr lang="en-US" dirty="0" smtClean="0"/>
              <a:t>Tuesday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314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Sizes of Sets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CLE 3182.4.6 Analyze arguments with quantifiers through the use of Venn </a:t>
            </a:r>
            <a:r>
              <a:rPr lang="en-US" dirty="0" smtClean="0"/>
              <a:t>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64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19257"/>
            <a:ext cx="7620000" cy="360381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After polling a class of 20 music students by a show of hands, you find that 8 students play the guitar and 9 students play the piano. Given that information, what is the minimum number of students in this class who play both?</a:t>
            </a:r>
          </a:p>
          <a:p>
            <a:pPr marL="0" indent="0">
              <a:buNone/>
            </a:pPr>
            <a:r>
              <a:rPr lang="en-US" dirty="0" smtClean="0"/>
              <a:t>A.	0			D.	9</a:t>
            </a:r>
          </a:p>
          <a:p>
            <a:pPr marL="0" indent="0">
              <a:buNone/>
            </a:pPr>
            <a:r>
              <a:rPr lang="en-US" dirty="0" smtClean="0"/>
              <a:t>B.	1			E.	17</a:t>
            </a:r>
          </a:p>
          <a:p>
            <a:pPr marL="0" indent="0">
              <a:buNone/>
            </a:pPr>
            <a:r>
              <a:rPr lang="en-US" dirty="0" smtClean="0"/>
              <a:t>C.	8</a:t>
            </a:r>
          </a:p>
          <a:p>
            <a:pPr marL="457200" indent="-457200">
              <a:buAutoNum type="alphaUcPeriod" startAt="2"/>
            </a:pPr>
            <a:endParaRPr lang="en-US" dirty="0"/>
          </a:p>
          <a:p>
            <a:pPr marL="457200" indent="-457200"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68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of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set U with </a:t>
            </a:r>
            <a:r>
              <a:rPr lang="en-US" dirty="0" err="1" smtClean="0"/>
              <a:t>nondisjoint</a:t>
            </a:r>
            <a:r>
              <a:rPr lang="en-US" dirty="0" smtClean="0"/>
              <a:t> subsets A and B has the following:</a:t>
            </a:r>
          </a:p>
          <a:p>
            <a:pPr marL="0" indent="0">
              <a:buNone/>
            </a:pPr>
            <a:r>
              <a:rPr lang="en-US" dirty="0" smtClean="0"/>
              <a:t>n(U) = 10, n(A) = 7, n(B) = 6, </a:t>
            </a:r>
            <a:r>
              <a:rPr lang="en-US" dirty="0"/>
              <a:t>n(A ∩ B</a:t>
            </a:r>
            <a:r>
              <a:rPr lang="en-US" dirty="0" smtClean="0"/>
              <a:t>) = 4</a:t>
            </a:r>
          </a:p>
          <a:p>
            <a:pPr marL="0" indent="0">
              <a:buNone/>
            </a:pPr>
            <a:r>
              <a:rPr lang="en-US" dirty="0" smtClean="0"/>
              <a:t>Find n(A U B)</a:t>
            </a:r>
          </a:p>
          <a:p>
            <a:r>
              <a:rPr lang="en-US" dirty="0" smtClean="0"/>
              <a:t>We need to use a Venn Diagram</a:t>
            </a:r>
          </a:p>
          <a:p>
            <a:r>
              <a:rPr lang="en-US" dirty="0" smtClean="0"/>
              <a:t>If the sets are not partitioned, then we will use the following equation:</a:t>
            </a:r>
          </a:p>
          <a:p>
            <a:pPr marL="0" indent="0">
              <a:buNone/>
            </a:pPr>
            <a:r>
              <a:rPr lang="en-US" dirty="0" smtClean="0"/>
              <a:t>	n(A U B) = n(A) + n(B) – n(A ∩ 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67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828800"/>
            <a:ext cx="6196405" cy="4267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operator of a radio station surveyed 100 listeners by asking them two questions</a:t>
            </a:r>
          </a:p>
          <a:p>
            <a:pPr lvl="1"/>
            <a:r>
              <a:rPr lang="en-US" dirty="0" smtClean="0"/>
              <a:t>Do you prefer to have a weather update once an hour or more frequently?</a:t>
            </a:r>
          </a:p>
          <a:p>
            <a:pPr lvl="1"/>
            <a:r>
              <a:rPr lang="en-US" dirty="0" smtClean="0"/>
              <a:t>Do you prefer to have commercial breaks three times an hour (with more commercials) or spread evenly throughout the hour?</a:t>
            </a:r>
          </a:p>
          <a:p>
            <a:r>
              <a:rPr lang="en-US" dirty="0" smtClean="0"/>
              <a:t>60 prefer the weather update once an hour, 45 prefer three commercials per hour, and 25 prefer both</a:t>
            </a:r>
          </a:p>
          <a:p>
            <a:r>
              <a:rPr lang="en-US" dirty="0" smtClean="0"/>
              <a:t>How many wanted both more frequent weather updates and spread commercials?</a:t>
            </a:r>
          </a:p>
        </p:txBody>
      </p:sp>
    </p:spTree>
    <p:extLst>
      <p:ext uri="{BB962C8B-B14F-4D97-AF65-F5344CB8AC3E}">
        <p14:creationId xmlns:p14="http://schemas.microsoft.com/office/powerpoint/2010/main" val="410622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1a)	No</a:t>
            </a:r>
          </a:p>
          <a:p>
            <a:pPr marL="0" indent="0">
              <a:buNone/>
            </a:pPr>
            <a:r>
              <a:rPr lang="en-US" dirty="0" smtClean="0"/>
              <a:t>1b)	No</a:t>
            </a:r>
          </a:p>
          <a:p>
            <a:pPr marL="0" indent="0">
              <a:buNone/>
            </a:pPr>
            <a:r>
              <a:rPr lang="en-US" dirty="0" smtClean="0"/>
              <a:t>1c)	Yes</a:t>
            </a:r>
          </a:p>
          <a:p>
            <a:pPr marL="0" indent="0">
              <a:buNone/>
            </a:pPr>
            <a:r>
              <a:rPr lang="en-US" dirty="0" smtClean="0"/>
              <a:t>2a)	Yes</a:t>
            </a:r>
          </a:p>
          <a:p>
            <a:pPr marL="0" indent="0">
              <a:buNone/>
            </a:pPr>
            <a:r>
              <a:rPr lang="en-US" dirty="0" smtClean="0"/>
              <a:t>2b) 	No</a:t>
            </a:r>
          </a:p>
          <a:p>
            <a:pPr marL="0" indent="0">
              <a:buNone/>
            </a:pPr>
            <a:r>
              <a:rPr lang="en-US" dirty="0" smtClean="0"/>
              <a:t>2c)	Yes</a:t>
            </a:r>
          </a:p>
          <a:p>
            <a:pPr marL="0" indent="0">
              <a:buNone/>
            </a:pPr>
            <a:r>
              <a:rPr lang="en-US" dirty="0" smtClean="0"/>
              <a:t>3) 	{a, b, c}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63440" y="2119312"/>
            <a:ext cx="3489960" cy="4129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7a)	Yes</a:t>
            </a:r>
          </a:p>
          <a:p>
            <a:pPr marL="0" indent="0">
              <a:buNone/>
            </a:pPr>
            <a:r>
              <a:rPr lang="en-US" dirty="0" smtClean="0"/>
              <a:t>7b)	No</a:t>
            </a:r>
          </a:p>
          <a:p>
            <a:pPr marL="0" indent="0">
              <a:buNone/>
            </a:pPr>
            <a:r>
              <a:rPr lang="en-US" dirty="0" smtClean="0"/>
              <a:t>7c)	Yes</a:t>
            </a:r>
          </a:p>
          <a:p>
            <a:pPr marL="0" indent="0">
              <a:buNone/>
            </a:pPr>
            <a:r>
              <a:rPr lang="en-US" dirty="0" smtClean="0"/>
              <a:t>7d)	No</a:t>
            </a:r>
          </a:p>
          <a:p>
            <a:pPr marL="0" indent="0">
              <a:buNone/>
            </a:pPr>
            <a:r>
              <a:rPr lang="en-US" dirty="0" smtClean="0"/>
              <a:t>7e)	No</a:t>
            </a:r>
          </a:p>
          <a:p>
            <a:pPr marL="0" indent="0">
              <a:buNone/>
            </a:pPr>
            <a:r>
              <a:rPr lang="en-US" dirty="0" smtClean="0"/>
              <a:t>7f)	Yes</a:t>
            </a:r>
          </a:p>
          <a:p>
            <a:pPr marL="0" indent="0">
              <a:buNone/>
            </a:pPr>
            <a:r>
              <a:rPr lang="en-US" dirty="0" smtClean="0"/>
              <a:t>9a)	{u, v, x, 1, 3}</a:t>
            </a:r>
          </a:p>
          <a:p>
            <a:pPr marL="0" indent="0">
              <a:buNone/>
            </a:pPr>
            <a:r>
              <a:rPr lang="en-US" dirty="0" smtClean="0"/>
              <a:t>9b)	{2, 3, u, v, x, y, z}</a:t>
            </a:r>
          </a:p>
          <a:p>
            <a:pPr marL="0" indent="0">
              <a:buNone/>
            </a:pPr>
            <a:r>
              <a:rPr lang="en-US" dirty="0" smtClean="0"/>
              <a:t>9c)	{u, z}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02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10a)	{y, z, 1, 2}</a:t>
            </a:r>
          </a:p>
          <a:p>
            <a:pPr marL="0" indent="0">
              <a:buNone/>
            </a:pPr>
            <a:r>
              <a:rPr lang="en-US" dirty="0" smtClean="0"/>
              <a:t>10b)	ø</a:t>
            </a:r>
          </a:p>
          <a:p>
            <a:pPr marL="0" indent="0">
              <a:buNone/>
            </a:pPr>
            <a:r>
              <a:rPr lang="en-US" dirty="0" smtClean="0"/>
              <a:t>10c)	{x, 1, 3}</a:t>
            </a:r>
          </a:p>
          <a:p>
            <a:pPr marL="0" indent="0">
              <a:buNone/>
            </a:pPr>
            <a:r>
              <a:rPr lang="en-US" dirty="0" smtClean="0"/>
              <a:t>10d)	{y, 1, 2}</a:t>
            </a:r>
          </a:p>
          <a:p>
            <a:pPr marL="0" indent="0">
              <a:buNone/>
            </a:pPr>
            <a:r>
              <a:rPr lang="en-US" dirty="0" smtClean="0"/>
              <a:t>10e)	{1}</a:t>
            </a:r>
          </a:p>
          <a:p>
            <a:pPr marL="0" indent="0">
              <a:buNone/>
            </a:pPr>
            <a:r>
              <a:rPr lang="en-US" dirty="0" smtClean="0"/>
              <a:t>11a)	{a, b, c, 2, 3}</a:t>
            </a:r>
          </a:p>
          <a:p>
            <a:pPr marL="0" indent="0">
              <a:buNone/>
            </a:pPr>
            <a:r>
              <a:rPr lang="en-US" dirty="0" smtClean="0"/>
              <a:t>11b)	{2, 3}</a:t>
            </a:r>
          </a:p>
          <a:p>
            <a:pPr marL="0" indent="0">
              <a:buNone/>
            </a:pPr>
            <a:r>
              <a:rPr lang="en-US" dirty="0" smtClean="0"/>
              <a:t>11c)	{a, 2, 3}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63440" y="2119312"/>
            <a:ext cx="3200400" cy="40528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11d)	{1, 2, 3}</a:t>
            </a:r>
          </a:p>
          <a:p>
            <a:pPr marL="0" indent="0">
              <a:buNone/>
            </a:pPr>
            <a:r>
              <a:rPr lang="en-US" dirty="0" smtClean="0"/>
              <a:t>11e)	{b, c}</a:t>
            </a:r>
          </a:p>
          <a:p>
            <a:pPr marL="0" indent="0">
              <a:buNone/>
            </a:pPr>
            <a:r>
              <a:rPr lang="en-US" dirty="0" smtClean="0"/>
              <a:t>11f)	{a, b, c}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12)	D</a:t>
            </a:r>
          </a:p>
          <a:p>
            <a:pPr marL="0" indent="0">
              <a:buNone/>
            </a:pPr>
            <a:r>
              <a:rPr lang="en-US" dirty="0" smtClean="0"/>
              <a:t>13a)	x owns a GM car and works for GM</a:t>
            </a:r>
          </a:p>
          <a:p>
            <a:pPr marL="0" indent="0">
              <a:buNone/>
            </a:pPr>
            <a:r>
              <a:rPr lang="en-US" dirty="0" smtClean="0"/>
              <a:t>13b)	x works for GM and does not own a GM car</a:t>
            </a:r>
          </a:p>
        </p:txBody>
      </p:sp>
    </p:spTree>
    <p:extLst>
      <p:ext uri="{BB962C8B-B14F-4D97-AF65-F5344CB8AC3E}">
        <p14:creationId xmlns:p14="http://schemas.microsoft.com/office/powerpoint/2010/main" val="102746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13c)	x owns a GM car or works for GM and owns stock in GM</a:t>
            </a:r>
          </a:p>
          <a:p>
            <a:pPr marL="0" indent="0">
              <a:buNone/>
            </a:pPr>
            <a:r>
              <a:rPr lang="en-US" dirty="0" smtClean="0"/>
              <a:t>13d)	x is the president of GM and owns a GM car</a:t>
            </a:r>
          </a:p>
          <a:p>
            <a:pPr marL="0" indent="0">
              <a:buNone/>
            </a:pPr>
            <a:r>
              <a:rPr lang="en-US" dirty="0" smtClean="0"/>
              <a:t>24)	{(</a:t>
            </a:r>
            <a:r>
              <a:rPr lang="en-US" dirty="0" err="1" smtClean="0"/>
              <a:t>s,r</a:t>
            </a:r>
            <a:r>
              <a:rPr lang="en-US" dirty="0" smtClean="0"/>
              <a:t>), (</a:t>
            </a:r>
            <a:r>
              <a:rPr lang="en-US" dirty="0" err="1" smtClean="0"/>
              <a:t>s,s</a:t>
            </a:r>
            <a:r>
              <a:rPr lang="en-US" dirty="0" smtClean="0"/>
              <a:t>), (</a:t>
            </a:r>
            <a:r>
              <a:rPr lang="en-US" dirty="0" err="1" smtClean="0"/>
              <a:t>s,t</a:t>
            </a:r>
            <a:r>
              <a:rPr lang="en-US" dirty="0" smtClean="0"/>
              <a:t>), (</a:t>
            </a:r>
            <a:r>
              <a:rPr lang="en-US" dirty="0" err="1" smtClean="0"/>
              <a:t>t,r</a:t>
            </a:r>
            <a:r>
              <a:rPr lang="en-US" dirty="0" smtClean="0"/>
              <a:t>), (</a:t>
            </a:r>
            <a:r>
              <a:rPr lang="en-US" dirty="0" err="1" smtClean="0"/>
              <a:t>t,s</a:t>
            </a:r>
            <a:r>
              <a:rPr lang="en-US" dirty="0" smtClean="0"/>
              <a:t>), (</a:t>
            </a:r>
            <a:r>
              <a:rPr lang="en-US" dirty="0" err="1" smtClean="0"/>
              <a:t>t,t</a:t>
            </a:r>
            <a:r>
              <a:rPr lang="en-US" dirty="0" smtClean="0"/>
              <a:t>), (</a:t>
            </a:r>
            <a:r>
              <a:rPr lang="en-US" dirty="0" err="1" smtClean="0"/>
              <a:t>u,r</a:t>
            </a:r>
            <a:r>
              <a:rPr lang="en-US" dirty="0" smtClean="0"/>
              <a:t>), (</a:t>
            </a:r>
            <a:r>
              <a:rPr lang="en-US" dirty="0" err="1" smtClean="0"/>
              <a:t>u,s</a:t>
            </a:r>
            <a:r>
              <a:rPr lang="en-US" dirty="0" smtClean="0"/>
              <a:t>), (</a:t>
            </a:r>
            <a:r>
              <a:rPr lang="en-US" dirty="0" err="1" smtClean="0"/>
              <a:t>u,t</a:t>
            </a:r>
            <a:r>
              <a:rPr lang="en-US" dirty="0" smtClean="0"/>
              <a:t>)}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25a)	{(</a:t>
            </a:r>
            <a:r>
              <a:rPr lang="en-US" dirty="0" err="1" smtClean="0"/>
              <a:t>a,a</a:t>
            </a:r>
            <a:r>
              <a:rPr lang="en-US" dirty="0" smtClean="0"/>
              <a:t>), (</a:t>
            </a:r>
            <a:r>
              <a:rPr lang="en-US" dirty="0" err="1" smtClean="0"/>
              <a:t>a,b</a:t>
            </a:r>
            <a:r>
              <a:rPr lang="en-US" dirty="0" smtClean="0"/>
              <a:t>), (</a:t>
            </a:r>
            <a:r>
              <a:rPr lang="en-US" dirty="0" err="1" smtClean="0"/>
              <a:t>a,d</a:t>
            </a:r>
            <a:r>
              <a:rPr lang="en-US" dirty="0" smtClean="0"/>
              <a:t>), (</a:t>
            </a:r>
            <a:r>
              <a:rPr lang="en-US" dirty="0" err="1" smtClean="0"/>
              <a:t>b,a</a:t>
            </a:r>
            <a:r>
              <a:rPr lang="en-US" dirty="0" smtClean="0"/>
              <a:t>), (</a:t>
            </a:r>
            <a:r>
              <a:rPr lang="en-US" dirty="0" err="1" smtClean="0"/>
              <a:t>b,b</a:t>
            </a:r>
            <a:r>
              <a:rPr lang="en-US" dirty="0" smtClean="0"/>
              <a:t>), (</a:t>
            </a:r>
            <a:r>
              <a:rPr lang="en-US" dirty="0" err="1" smtClean="0"/>
              <a:t>b,d</a:t>
            </a:r>
            <a:r>
              <a:rPr lang="en-US" dirty="0" smtClean="0"/>
              <a:t>), (</a:t>
            </a:r>
            <a:r>
              <a:rPr lang="en-US" dirty="0" err="1" smtClean="0"/>
              <a:t>c,a</a:t>
            </a:r>
            <a:r>
              <a:rPr lang="en-US" dirty="0" smtClean="0"/>
              <a:t>), (</a:t>
            </a:r>
            <a:r>
              <a:rPr lang="en-US" dirty="0" err="1" smtClean="0"/>
              <a:t>c,b</a:t>
            </a:r>
            <a:r>
              <a:rPr lang="en-US" dirty="0" smtClean="0"/>
              <a:t>), (</a:t>
            </a:r>
            <a:r>
              <a:rPr lang="en-US" dirty="0" err="1" smtClean="0"/>
              <a:t>c,d</a:t>
            </a:r>
            <a:r>
              <a:rPr lang="en-US" dirty="0" smtClean="0"/>
              <a:t>)}</a:t>
            </a:r>
          </a:p>
          <a:p>
            <a:pPr marL="0" indent="0">
              <a:buNone/>
            </a:pPr>
            <a:r>
              <a:rPr lang="en-US" dirty="0" smtClean="0"/>
              <a:t>25b)	{(</a:t>
            </a:r>
            <a:r>
              <a:rPr lang="en-US" dirty="0" err="1" smtClean="0"/>
              <a:t>a,a</a:t>
            </a:r>
            <a:r>
              <a:rPr lang="en-US" dirty="0" smtClean="0"/>
              <a:t>), (</a:t>
            </a:r>
            <a:r>
              <a:rPr lang="en-US" dirty="0" err="1" smtClean="0"/>
              <a:t>a,b</a:t>
            </a:r>
            <a:r>
              <a:rPr lang="en-US" dirty="0" smtClean="0"/>
              <a:t>), (</a:t>
            </a:r>
            <a:r>
              <a:rPr lang="en-US" dirty="0" err="1" smtClean="0"/>
              <a:t>b,a</a:t>
            </a:r>
            <a:r>
              <a:rPr lang="en-US" dirty="0" smtClean="0"/>
              <a:t>), (</a:t>
            </a:r>
            <a:r>
              <a:rPr lang="en-US" dirty="0" err="1" smtClean="0"/>
              <a:t>b,b</a:t>
            </a:r>
            <a:r>
              <a:rPr lang="en-US" dirty="0" smtClean="0"/>
              <a:t>)}</a:t>
            </a:r>
          </a:p>
          <a:p>
            <a:pPr marL="0" indent="0">
              <a:buNone/>
            </a:pPr>
            <a:r>
              <a:rPr lang="en-US" dirty="0" smtClean="0"/>
              <a:t>26)	X: {1, 4} Y: {2, 4} Z: {4, 6}</a:t>
            </a:r>
          </a:p>
          <a:p>
            <a:pPr marL="0" indent="0">
              <a:buNone/>
            </a:pPr>
            <a:r>
              <a:rPr lang="en-US" dirty="0" smtClean="0"/>
              <a:t>27)	A: {a, b} B: {1,2,3}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12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Venn Diagrams and Partitions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CLE 3182.4.6 Analyze arguments with quantifiers through the use of Venn 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53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Representing the universal set, </a:t>
            </a:r>
            <a:r>
              <a:rPr lang="en-US" i="1" dirty="0" smtClean="0"/>
              <a:t>U</a:t>
            </a:r>
            <a:r>
              <a:rPr lang="en-US" dirty="0" smtClean="0"/>
              <a:t>, and its subsets by using geometric shapes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3124200"/>
            <a:ext cx="5486400" cy="27432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67000" y="3276600"/>
            <a:ext cx="2438400" cy="2438400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114800" y="3276600"/>
            <a:ext cx="2438400" cy="2438400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5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DeMorgan’s</a:t>
            </a:r>
            <a:r>
              <a:rPr lang="en-US" dirty="0" smtClean="0"/>
              <a:t>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 U B)’ = A’ ∩ B’</a:t>
            </a:r>
          </a:p>
          <a:p>
            <a:r>
              <a:rPr lang="en-US" dirty="0" smtClean="0"/>
              <a:t>(A ∩ B)’ = A’ U B’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03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X = {Austria, Brazil, Chile, Denmark, Egypt, France}.  Find subsets A, E, and S of X such that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 = {x: x is a country in Africa}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 = {x: x is a country in Europe}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 = {x: x is a country in South America}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06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set represented by A U E U S?</a:t>
            </a:r>
          </a:p>
          <a:p>
            <a:r>
              <a:rPr lang="en-US" dirty="0" smtClean="0"/>
              <a:t>What are the intersections between each pair of sets?</a:t>
            </a:r>
          </a:p>
          <a:p>
            <a:r>
              <a:rPr lang="en-US" dirty="0" smtClean="0"/>
              <a:t>Sets in a collection are said to be </a:t>
            </a:r>
            <a:r>
              <a:rPr lang="en-US" b="1" i="1" u="sng" dirty="0" smtClean="0"/>
              <a:t>pairwise disjoint</a:t>
            </a:r>
            <a:r>
              <a:rPr lang="en-US" dirty="0" smtClean="0"/>
              <a:t> if every pair of sets in the collection is disjoint</a:t>
            </a:r>
          </a:p>
          <a:p>
            <a:r>
              <a:rPr lang="en-US" dirty="0" smtClean="0"/>
              <a:t>A </a:t>
            </a:r>
            <a:r>
              <a:rPr lang="en-US" b="1" i="1" u="sng" dirty="0" smtClean="0"/>
              <a:t>partition</a:t>
            </a:r>
            <a:r>
              <a:rPr lang="en-US" dirty="0" smtClean="0"/>
              <a:t> of a set X is a collection of nonempty subsets which are pair-wise disjoint and whose union is the entire set,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5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5156</TotalTime>
  <Words>591</Words>
  <Application>Microsoft Office PowerPoint</Application>
  <PresentationFormat>On-screen Show (4:3)</PresentationFormat>
  <Paragraphs>98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Brush Script MT</vt:lpstr>
      <vt:lpstr>Calibri</vt:lpstr>
      <vt:lpstr>Constantia</vt:lpstr>
      <vt:lpstr>Franklin Gothic Book</vt:lpstr>
      <vt:lpstr>Rage Italic</vt:lpstr>
      <vt:lpstr>Pushpin</vt:lpstr>
      <vt:lpstr>Take time to review yesterday’s Homework with your desk group</vt:lpstr>
      <vt:lpstr>Homework Review</vt:lpstr>
      <vt:lpstr>Homework Review</vt:lpstr>
      <vt:lpstr>Homework Review</vt:lpstr>
      <vt:lpstr>Venn Diagrams and Partitions</vt:lpstr>
      <vt:lpstr>Venn Diagrams</vt:lpstr>
      <vt:lpstr>DeMorgan’s Laws</vt:lpstr>
      <vt:lpstr>Set Example</vt:lpstr>
      <vt:lpstr>Set Relationships</vt:lpstr>
      <vt:lpstr>Numbering of Sets</vt:lpstr>
      <vt:lpstr>Partition Principle</vt:lpstr>
      <vt:lpstr>Partition Example</vt:lpstr>
      <vt:lpstr>Cartesian Products</vt:lpstr>
      <vt:lpstr>Homework Assignment</vt:lpstr>
      <vt:lpstr>Sizes of Sets</vt:lpstr>
      <vt:lpstr>ACT Question</vt:lpstr>
      <vt:lpstr>Size of Sets</vt:lpstr>
      <vt:lpstr>Example Question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Venn Diagrams and Partitions</dc:title>
  <dc:creator>Geoff Combs</dc:creator>
  <cp:lastModifiedBy>Geoff Combs</cp:lastModifiedBy>
  <cp:revision>27</cp:revision>
  <cp:lastPrinted>2013-01-08T13:45:17Z</cp:lastPrinted>
  <dcterms:created xsi:type="dcterms:W3CDTF">2012-08-09T20:32:38Z</dcterms:created>
  <dcterms:modified xsi:type="dcterms:W3CDTF">2016-08-10T21:47:17Z</dcterms:modified>
</cp:coreProperties>
</file>