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63" r:id="rId2"/>
    <p:sldId id="261" r:id="rId3"/>
    <p:sldId id="262" r:id="rId4"/>
    <p:sldId id="256" r:id="rId5"/>
    <p:sldId id="258" r:id="rId6"/>
    <p:sldId id="259" r:id="rId7"/>
    <p:sldId id="273" r:id="rId8"/>
    <p:sldId id="274" r:id="rId9"/>
    <p:sldId id="264" r:id="rId10"/>
    <p:sldId id="257" r:id="rId11"/>
    <p:sldId id="272" r:id="rId12"/>
    <p:sldId id="260" r:id="rId13"/>
    <p:sldId id="275" r:id="rId14"/>
    <p:sldId id="271" r:id="rId15"/>
    <p:sldId id="266" r:id="rId16"/>
    <p:sldId id="267" r:id="rId17"/>
    <p:sldId id="268" r:id="rId18"/>
    <p:sldId id="269" r:id="rId19"/>
    <p:sldId id="277" r:id="rId20"/>
    <p:sldId id="270" r:id="rId21"/>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C4CFA366-67CE-49E8-960E-BB1097F36599}" type="datetimeFigureOut">
              <a:rPr lang="en-US" smtClean="0"/>
              <a:t>8/12/2016</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4BB710D7-2F66-4FCA-985E-1AE31A4E7A58}" type="slidenum">
              <a:rPr lang="en-US" smtClean="0"/>
              <a:t>‹#›</a:t>
            </a:fld>
            <a:endParaRPr lang="en-US"/>
          </a:p>
        </p:txBody>
      </p:sp>
    </p:spTree>
    <p:extLst>
      <p:ext uri="{BB962C8B-B14F-4D97-AF65-F5344CB8AC3E}">
        <p14:creationId xmlns:p14="http://schemas.microsoft.com/office/powerpoint/2010/main" val="41679837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835F95A-2B42-4649-8DA0-C70663C448CB}" type="datetimeFigureOut">
              <a:rPr lang="en-US" smtClean="0"/>
              <a:t>8/12/2016</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88BFAFC6-E2C0-4083-B20E-05042A0F7D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5F95A-2B42-4649-8DA0-C70663C448CB}"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FAFC6-E2C0-4083-B20E-05042A0F7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5F95A-2B42-4649-8DA0-C70663C448CB}"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FAFC6-E2C0-4083-B20E-05042A0F7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5F95A-2B42-4649-8DA0-C70663C448CB}"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FAFC6-E2C0-4083-B20E-05042A0F7D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5F95A-2B42-4649-8DA0-C70663C448CB}"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FAFC6-E2C0-4083-B20E-05042A0F7D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835F95A-2B42-4649-8DA0-C70663C448CB}"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FAFC6-E2C0-4083-B20E-05042A0F7D65}"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835F95A-2B42-4649-8DA0-C70663C448CB}" type="datetimeFigureOut">
              <a:rPr lang="en-US" smtClean="0"/>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FAFC6-E2C0-4083-B20E-05042A0F7D65}"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35F95A-2B42-4649-8DA0-C70663C448CB}" type="datetimeFigureOut">
              <a:rPr lang="en-US" smtClean="0"/>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FAFC6-E2C0-4083-B20E-05042A0F7D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5F95A-2B42-4649-8DA0-C70663C448CB}" type="datetimeFigureOut">
              <a:rPr lang="en-US" smtClean="0"/>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BFAFC6-E2C0-4083-B20E-05042A0F7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835F95A-2B42-4649-8DA0-C70663C448CB}" type="datetimeFigureOut">
              <a:rPr lang="en-US" smtClean="0"/>
              <a:t>8/12/2016</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88BFAFC6-E2C0-4083-B20E-05042A0F7D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5835F95A-2B42-4649-8DA0-C70663C448CB}" type="datetimeFigureOut">
              <a:rPr lang="en-US" smtClean="0"/>
              <a:t>8/12/2016</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88BFAFC6-E2C0-4083-B20E-05042A0F7D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835F95A-2B42-4649-8DA0-C70663C448CB}" type="datetimeFigureOut">
              <a:rPr lang="en-US" smtClean="0"/>
              <a:t>8/12/2016</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88BFAFC6-E2C0-4083-B20E-05042A0F7D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kspace Annotation - Untitled, Page 1/1  (Zoom 100%)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32705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Venn Diagrams</a:t>
            </a:r>
            <a:endParaRPr lang="en-US" dirty="0"/>
          </a:p>
        </p:txBody>
      </p:sp>
      <p:sp>
        <p:nvSpPr>
          <p:cNvPr id="3" name="Content Placeholder 2"/>
          <p:cNvSpPr>
            <a:spLocks noGrp="1"/>
          </p:cNvSpPr>
          <p:nvPr>
            <p:ph idx="1"/>
          </p:nvPr>
        </p:nvSpPr>
        <p:spPr/>
        <p:txBody>
          <a:bodyPr/>
          <a:lstStyle/>
          <a:p>
            <a:r>
              <a:rPr lang="en-US" dirty="0" smtClean="0"/>
              <a:t>Earlier, we had situations where we had two sets within our universal set.</a:t>
            </a:r>
          </a:p>
          <a:p>
            <a:r>
              <a:rPr lang="en-US" smtClean="0"/>
              <a:t>Now, </a:t>
            </a:r>
            <a:r>
              <a:rPr lang="en-US" dirty="0" smtClean="0"/>
              <a:t>we are going to work with three sets within our universal set</a:t>
            </a:r>
          </a:p>
          <a:p>
            <a:r>
              <a:rPr lang="en-US" dirty="0" smtClean="0"/>
              <a:t>For all of these problems, work from the inside out!!</a:t>
            </a:r>
            <a:endParaRPr lang="en-US" dirty="0"/>
          </a:p>
        </p:txBody>
      </p:sp>
    </p:spTree>
    <p:extLst>
      <p:ext uri="{BB962C8B-B14F-4D97-AF65-F5344CB8AC3E}">
        <p14:creationId xmlns:p14="http://schemas.microsoft.com/office/powerpoint/2010/main" val="1823776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Venn Diagram Example</a:t>
            </a:r>
            <a:endParaRPr lang="en-US" dirty="0"/>
          </a:p>
        </p:txBody>
      </p:sp>
      <p:sp>
        <p:nvSpPr>
          <p:cNvPr id="3" name="Content Placeholder 2"/>
          <p:cNvSpPr>
            <a:spLocks noGrp="1"/>
          </p:cNvSpPr>
          <p:nvPr>
            <p:ph idx="1"/>
          </p:nvPr>
        </p:nvSpPr>
        <p:spPr>
          <a:xfrm>
            <a:off x="685800" y="1981200"/>
            <a:ext cx="7696200" cy="4343399"/>
          </a:xfrm>
        </p:spPr>
        <p:txBody>
          <a:bodyPr>
            <a:normAutofit/>
          </a:bodyPr>
          <a:lstStyle/>
          <a:p>
            <a:r>
              <a:rPr lang="en-US" dirty="0" smtClean="0"/>
              <a:t>The </a:t>
            </a:r>
            <a:r>
              <a:rPr lang="en-US" dirty="0" err="1" smtClean="0"/>
              <a:t>Flabnomore</a:t>
            </a:r>
            <a:r>
              <a:rPr lang="en-US" dirty="0" smtClean="0"/>
              <a:t> Exerciser Company requires each of its employees to pass a yearly physical exam.  The results of the most recent exam of 50 employees were that 30 employees were overweight, 25 had high blood pressure, and 20 had a high cholesterol count.  15 overweight employees also had high blood pressure, and 10 of those with high cholesterol were also overweight.  Of the 25 with high blood pressure, there were 12 who also had high cholesterol.  There were 5 employees who had all three conditions.  Is there anybody who is completely healthy?</a:t>
            </a:r>
            <a:endParaRPr lang="en-US" dirty="0"/>
          </a:p>
        </p:txBody>
      </p:sp>
    </p:spTree>
    <p:extLst>
      <p:ext uri="{BB962C8B-B14F-4D97-AF65-F5344CB8AC3E}">
        <p14:creationId xmlns:p14="http://schemas.microsoft.com/office/powerpoint/2010/main" val="925318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Assignment</a:t>
            </a:r>
            <a:endParaRPr lang="en-US" dirty="0"/>
          </a:p>
        </p:txBody>
      </p:sp>
      <p:sp>
        <p:nvSpPr>
          <p:cNvPr id="3" name="Content Placeholder 2"/>
          <p:cNvSpPr>
            <a:spLocks noGrp="1"/>
          </p:cNvSpPr>
          <p:nvPr>
            <p:ph idx="1"/>
          </p:nvPr>
        </p:nvSpPr>
        <p:spPr/>
        <p:txBody>
          <a:bodyPr/>
          <a:lstStyle/>
          <a:p>
            <a:r>
              <a:rPr lang="en-US" dirty="0" smtClean="0"/>
              <a:t>Work on p. 19 #</a:t>
            </a:r>
            <a:r>
              <a:rPr lang="en-US" dirty="0"/>
              <a:t>1-2, </a:t>
            </a:r>
            <a:r>
              <a:rPr lang="en-US" dirty="0" smtClean="0"/>
              <a:t>7-16, 21, 22</a:t>
            </a:r>
          </a:p>
          <a:p>
            <a:r>
              <a:rPr lang="en-US" dirty="0" smtClean="0"/>
              <a:t>Homework Quiz Tomorrow</a:t>
            </a:r>
          </a:p>
          <a:p>
            <a:r>
              <a:rPr lang="en-US" dirty="0" smtClean="0"/>
              <a:t>Test </a:t>
            </a:r>
            <a:r>
              <a:rPr lang="en-US" b="1" i="1" dirty="0" smtClean="0"/>
              <a:t>Tuesday</a:t>
            </a:r>
            <a:endParaRPr lang="en-US" b="1" i="1" dirty="0"/>
          </a:p>
        </p:txBody>
      </p:sp>
    </p:spTree>
    <p:extLst>
      <p:ext uri="{BB962C8B-B14F-4D97-AF65-F5344CB8AC3E}">
        <p14:creationId xmlns:p14="http://schemas.microsoft.com/office/powerpoint/2010/main" val="3343143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Review</a:t>
            </a:r>
            <a:endParaRPr lang="en-US" dirty="0"/>
          </a:p>
        </p:txBody>
      </p:sp>
      <p:sp>
        <p:nvSpPr>
          <p:cNvPr id="3" name="Content Placeholder 2"/>
          <p:cNvSpPr>
            <a:spLocks noGrp="1"/>
          </p:cNvSpPr>
          <p:nvPr>
            <p:ph sz="quarter" idx="13"/>
          </p:nvPr>
        </p:nvSpPr>
        <p:spPr/>
        <p:txBody>
          <a:bodyPr>
            <a:normAutofit/>
          </a:bodyPr>
          <a:lstStyle/>
          <a:p>
            <a:pPr marL="0" indent="0">
              <a:buNone/>
            </a:pPr>
            <a:r>
              <a:rPr lang="en-US" dirty="0" smtClean="0"/>
              <a:t>1.	21; 31; 7</a:t>
            </a:r>
          </a:p>
          <a:p>
            <a:pPr marL="0" indent="0">
              <a:buNone/>
            </a:pPr>
            <a:r>
              <a:rPr lang="en-US" dirty="0" smtClean="0"/>
              <a:t>2.	25; 43; 38</a:t>
            </a:r>
          </a:p>
          <a:p>
            <a:pPr marL="0" indent="0">
              <a:buNone/>
            </a:pPr>
            <a:r>
              <a:rPr lang="en-US" dirty="0" smtClean="0"/>
              <a:t>7.	23</a:t>
            </a:r>
          </a:p>
          <a:p>
            <a:pPr marL="0" indent="0">
              <a:buNone/>
            </a:pPr>
            <a:r>
              <a:rPr lang="en-US" dirty="0" smtClean="0"/>
              <a:t>8.	9</a:t>
            </a:r>
          </a:p>
          <a:p>
            <a:pPr marL="0" indent="0">
              <a:buNone/>
            </a:pPr>
            <a:r>
              <a:rPr lang="en-US" dirty="0" smtClean="0"/>
              <a:t>9.	</a:t>
            </a:r>
            <a:r>
              <a:rPr lang="en-US" dirty="0" smtClean="0"/>
              <a:t>10</a:t>
            </a:r>
          </a:p>
          <a:p>
            <a:pPr marL="0" indent="0">
              <a:buNone/>
            </a:pPr>
            <a:r>
              <a:rPr lang="en-US" dirty="0"/>
              <a:t>10.	10; </a:t>
            </a:r>
            <a:r>
              <a:rPr lang="en-US" dirty="0" smtClean="0"/>
              <a:t>15</a:t>
            </a:r>
          </a:p>
          <a:p>
            <a:pPr marL="0" indent="0">
              <a:buNone/>
            </a:pPr>
            <a:r>
              <a:rPr lang="en-US" dirty="0"/>
              <a:t>11.	</a:t>
            </a:r>
            <a:r>
              <a:rPr lang="en-US" dirty="0" smtClean="0"/>
              <a:t>36</a:t>
            </a:r>
            <a:endParaRPr lang="en-US" dirty="0"/>
          </a:p>
        </p:txBody>
      </p:sp>
      <p:sp>
        <p:nvSpPr>
          <p:cNvPr id="4" name="Content Placeholder 3"/>
          <p:cNvSpPr>
            <a:spLocks noGrp="1"/>
          </p:cNvSpPr>
          <p:nvPr>
            <p:ph sz="quarter" idx="14"/>
          </p:nvPr>
        </p:nvSpPr>
        <p:spPr/>
        <p:txBody>
          <a:bodyPr/>
          <a:lstStyle/>
          <a:p>
            <a:pPr marL="0" indent="0">
              <a:buNone/>
            </a:pPr>
            <a:r>
              <a:rPr lang="en-US" dirty="0" smtClean="0"/>
              <a:t>12</a:t>
            </a:r>
            <a:r>
              <a:rPr lang="en-US" dirty="0"/>
              <a:t>.	5; 105</a:t>
            </a:r>
          </a:p>
          <a:p>
            <a:pPr marL="0" indent="0">
              <a:buNone/>
            </a:pPr>
            <a:r>
              <a:rPr lang="en-US" dirty="0"/>
              <a:t>13.	</a:t>
            </a:r>
            <a:r>
              <a:rPr lang="en-US" dirty="0" smtClean="0"/>
              <a:t>7</a:t>
            </a:r>
          </a:p>
          <a:p>
            <a:pPr marL="0" indent="0">
              <a:buNone/>
            </a:pPr>
            <a:r>
              <a:rPr lang="en-US" dirty="0"/>
              <a:t>14.	3</a:t>
            </a:r>
          </a:p>
          <a:p>
            <a:pPr marL="0" indent="0">
              <a:buNone/>
            </a:pPr>
            <a:r>
              <a:rPr lang="en-US" dirty="0"/>
              <a:t>15.	37</a:t>
            </a:r>
          </a:p>
          <a:p>
            <a:pPr marL="0" indent="0">
              <a:buNone/>
            </a:pPr>
            <a:r>
              <a:rPr lang="en-US" dirty="0"/>
              <a:t>16.	1</a:t>
            </a:r>
          </a:p>
          <a:p>
            <a:pPr marL="0" indent="0">
              <a:buNone/>
            </a:pPr>
            <a:r>
              <a:rPr lang="en-US" dirty="0"/>
              <a:t>21.	32</a:t>
            </a:r>
          </a:p>
          <a:p>
            <a:pPr marL="0" indent="0">
              <a:buNone/>
            </a:pPr>
            <a:r>
              <a:rPr lang="en-US" dirty="0"/>
              <a:t>22.	</a:t>
            </a:r>
            <a:r>
              <a:rPr lang="en-US" dirty="0" smtClean="0"/>
              <a:t>1</a:t>
            </a:r>
            <a:endParaRPr lang="en-US" dirty="0"/>
          </a:p>
          <a:p>
            <a:pPr marL="0" indent="0">
              <a:buNone/>
            </a:pPr>
            <a:endParaRPr lang="en-US" dirty="0"/>
          </a:p>
        </p:txBody>
      </p:sp>
    </p:spTree>
    <p:extLst>
      <p:ext uri="{BB962C8B-B14F-4D97-AF65-F5344CB8AC3E}">
        <p14:creationId xmlns:p14="http://schemas.microsoft.com/office/powerpoint/2010/main" val="3894169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Section 1-4: Sets of Outcomes and Trees</a:t>
            </a:r>
            <a:endParaRPr lang="en-US" dirty="0"/>
          </a:p>
        </p:txBody>
      </p:sp>
      <p:sp>
        <p:nvSpPr>
          <p:cNvPr id="5" name="Subtitle 4"/>
          <p:cNvSpPr>
            <a:spLocks noGrp="1"/>
          </p:cNvSpPr>
          <p:nvPr>
            <p:ph type="subTitle" idx="1"/>
          </p:nvPr>
        </p:nvSpPr>
        <p:spPr/>
        <p:txBody>
          <a:bodyPr/>
          <a:lstStyle/>
          <a:p>
            <a:r>
              <a:rPr lang="en-US" dirty="0" smtClean="0"/>
              <a:t>CFU 3126.5.7 Use a variety of counting methods to organize information…</a:t>
            </a:r>
            <a:endParaRPr lang="en-US" dirty="0"/>
          </a:p>
        </p:txBody>
      </p:sp>
    </p:spTree>
    <p:extLst>
      <p:ext uri="{BB962C8B-B14F-4D97-AF65-F5344CB8AC3E}">
        <p14:creationId xmlns:p14="http://schemas.microsoft.com/office/powerpoint/2010/main" val="2186982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Terminology</a:t>
            </a:r>
            <a:endParaRPr lang="en-US" dirty="0"/>
          </a:p>
        </p:txBody>
      </p:sp>
      <p:sp>
        <p:nvSpPr>
          <p:cNvPr id="3" name="Content Placeholder 2"/>
          <p:cNvSpPr>
            <a:spLocks noGrp="1"/>
          </p:cNvSpPr>
          <p:nvPr>
            <p:ph idx="1"/>
          </p:nvPr>
        </p:nvSpPr>
        <p:spPr>
          <a:xfrm>
            <a:off x="1463040" y="2119256"/>
            <a:ext cx="6196405" cy="3976743"/>
          </a:xfrm>
        </p:spPr>
        <p:txBody>
          <a:bodyPr/>
          <a:lstStyle/>
          <a:p>
            <a:r>
              <a:rPr lang="en-US" dirty="0" smtClean="0"/>
              <a:t>Sample Space: Set consisting of all possible outcomes of an experiment (Similar to the idea of Universal Set)</a:t>
            </a:r>
          </a:p>
          <a:p>
            <a:r>
              <a:rPr lang="en-US" dirty="0" smtClean="0"/>
              <a:t>An experiment consists of making two telephone calls, one after the other, and noting in order whether each is completed.  Describe the set of outcomes and form a sample space</a:t>
            </a:r>
          </a:p>
          <a:p>
            <a:r>
              <a:rPr lang="en-US" dirty="0" smtClean="0"/>
              <a:t>Give the sample space if we want to know how many calls are completed</a:t>
            </a:r>
            <a:endParaRPr lang="en-US" dirty="0"/>
          </a:p>
        </p:txBody>
      </p:sp>
    </p:spTree>
    <p:extLst>
      <p:ext uri="{BB962C8B-B14F-4D97-AF65-F5344CB8AC3E}">
        <p14:creationId xmlns:p14="http://schemas.microsoft.com/office/powerpoint/2010/main" val="108952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Diagrams</a:t>
            </a:r>
            <a:endParaRPr lang="en-US" dirty="0"/>
          </a:p>
        </p:txBody>
      </p:sp>
      <p:sp>
        <p:nvSpPr>
          <p:cNvPr id="3" name="Content Placeholder 2"/>
          <p:cNvSpPr>
            <a:spLocks noGrp="1"/>
          </p:cNvSpPr>
          <p:nvPr>
            <p:ph idx="1"/>
          </p:nvPr>
        </p:nvSpPr>
        <p:spPr/>
        <p:txBody>
          <a:bodyPr/>
          <a:lstStyle/>
          <a:p>
            <a:r>
              <a:rPr lang="en-US" dirty="0" smtClean="0"/>
              <a:t>Useful to solve more involved problems</a:t>
            </a:r>
          </a:p>
          <a:p>
            <a:r>
              <a:rPr lang="en-US" dirty="0" smtClean="0"/>
              <a:t>Draw branches to connect outcomes and put individual event outcomes in circles</a:t>
            </a:r>
          </a:p>
          <a:p>
            <a:r>
              <a:rPr lang="en-US" dirty="0" smtClean="0"/>
              <a:t>An experiment consists of choosing one of two bowls (a and b) and then selected a marble out of that bowl.  Bowl a has red, white, and green marbles.  Bowl b only has red and white. Use a tree diagram to represent the sample space</a:t>
            </a:r>
            <a:endParaRPr lang="en-US" dirty="0"/>
          </a:p>
        </p:txBody>
      </p:sp>
    </p:spTree>
    <p:extLst>
      <p:ext uri="{BB962C8B-B14F-4D97-AF65-F5344CB8AC3E}">
        <p14:creationId xmlns:p14="http://schemas.microsoft.com/office/powerpoint/2010/main" val="343671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Diagrams</a:t>
            </a:r>
            <a:endParaRPr lang="en-US" dirty="0"/>
          </a:p>
        </p:txBody>
      </p:sp>
      <p:sp>
        <p:nvSpPr>
          <p:cNvPr id="3" name="Content Placeholder 2"/>
          <p:cNvSpPr>
            <a:spLocks noGrp="1"/>
          </p:cNvSpPr>
          <p:nvPr>
            <p:ph idx="1"/>
          </p:nvPr>
        </p:nvSpPr>
        <p:spPr/>
        <p:txBody>
          <a:bodyPr/>
          <a:lstStyle/>
          <a:p>
            <a:r>
              <a:rPr lang="en-US" dirty="0" smtClean="0"/>
              <a:t>A manufacturer produces DVD’s and each disc can be classified as acceptable or defective.  An experiment consists of checking discs until either a defective one is found or three acceptable ones are checked.  Draw a tree diagram to represent the experiment and find the sample space.</a:t>
            </a:r>
            <a:endParaRPr lang="en-US" dirty="0"/>
          </a:p>
        </p:txBody>
      </p:sp>
    </p:spTree>
    <p:extLst>
      <p:ext uri="{BB962C8B-B14F-4D97-AF65-F5344CB8AC3E}">
        <p14:creationId xmlns:p14="http://schemas.microsoft.com/office/powerpoint/2010/main" val="1844131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Principle</a:t>
            </a:r>
            <a:endParaRPr lang="en-US" dirty="0"/>
          </a:p>
        </p:txBody>
      </p:sp>
      <p:sp>
        <p:nvSpPr>
          <p:cNvPr id="3" name="Content Placeholder 2"/>
          <p:cNvSpPr>
            <a:spLocks noGrp="1"/>
          </p:cNvSpPr>
          <p:nvPr>
            <p:ph idx="1"/>
          </p:nvPr>
        </p:nvSpPr>
        <p:spPr/>
        <p:txBody>
          <a:bodyPr/>
          <a:lstStyle/>
          <a:p>
            <a:r>
              <a:rPr lang="en-US" dirty="0" smtClean="0"/>
              <a:t>If the stages are independent of one another, one can find the number of outcomes by multiplying the results at each stage.</a:t>
            </a:r>
          </a:p>
          <a:p>
            <a:r>
              <a:rPr lang="en-US" dirty="0" smtClean="0"/>
              <a:t>Coach Combs has 5 ties, 6 dress shirts, and 4 pairs of dress pants.  With no regard to color coordination, how many outfits could Coach Combs create?</a:t>
            </a:r>
            <a:endParaRPr lang="en-US" dirty="0"/>
          </a:p>
        </p:txBody>
      </p:sp>
    </p:spTree>
    <p:extLst>
      <p:ext uri="{BB962C8B-B14F-4D97-AF65-F5344CB8AC3E}">
        <p14:creationId xmlns:p14="http://schemas.microsoft.com/office/powerpoint/2010/main" val="225942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Classwork/Homework</a:t>
            </a:r>
            <a:endParaRPr lang="en-US" dirty="0"/>
          </a:p>
        </p:txBody>
      </p:sp>
      <p:sp>
        <p:nvSpPr>
          <p:cNvPr id="3" name="Content Placeholder 2"/>
          <p:cNvSpPr>
            <a:spLocks noGrp="1"/>
          </p:cNvSpPr>
          <p:nvPr>
            <p:ph idx="1"/>
          </p:nvPr>
        </p:nvSpPr>
        <p:spPr/>
        <p:txBody>
          <a:bodyPr/>
          <a:lstStyle/>
          <a:p>
            <a:r>
              <a:rPr lang="en-US" dirty="0" smtClean="0"/>
              <a:t>Work on p. 27 #1, 3, 4, 5, 11, 15, 17, 18, 26</a:t>
            </a:r>
          </a:p>
          <a:p>
            <a:r>
              <a:rPr lang="en-US" dirty="0" smtClean="0"/>
              <a:t>Test </a:t>
            </a:r>
            <a:r>
              <a:rPr lang="en-US" dirty="0" smtClean="0"/>
              <a:t>Tuesday</a:t>
            </a:r>
            <a:endParaRPr lang="en-US" dirty="0"/>
          </a:p>
        </p:txBody>
      </p:sp>
    </p:spTree>
    <p:extLst>
      <p:ext uri="{BB962C8B-B14F-4D97-AF65-F5344CB8AC3E}">
        <p14:creationId xmlns:p14="http://schemas.microsoft.com/office/powerpoint/2010/main" val="1524340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Homework Review</a:t>
            </a:r>
            <a:endParaRPr lang="en-US" dirty="0"/>
          </a:p>
        </p:txBody>
      </p:sp>
      <p:sp>
        <p:nvSpPr>
          <p:cNvPr id="5" name="Content Placeholder 4"/>
          <p:cNvSpPr>
            <a:spLocks noGrp="1"/>
          </p:cNvSpPr>
          <p:nvPr>
            <p:ph sz="quarter" idx="13"/>
          </p:nvPr>
        </p:nvSpPr>
        <p:spPr/>
        <p:txBody>
          <a:bodyPr/>
          <a:lstStyle/>
          <a:p>
            <a:pPr marL="0" indent="0">
              <a:buNone/>
            </a:pPr>
            <a:r>
              <a:rPr lang="en-US" dirty="0" smtClean="0"/>
              <a:t>2a)	{x}</a:t>
            </a:r>
          </a:p>
          <a:p>
            <a:pPr marL="0" indent="0">
              <a:buNone/>
            </a:pPr>
            <a:r>
              <a:rPr lang="en-US" dirty="0" smtClean="0"/>
              <a:t>2b)	{x, y, z, w}</a:t>
            </a:r>
          </a:p>
          <a:p>
            <a:pPr marL="0" indent="0">
              <a:buNone/>
            </a:pPr>
            <a:r>
              <a:rPr lang="en-US" dirty="0" smtClean="0"/>
              <a:t>2c)	{x, y, z, v}</a:t>
            </a:r>
          </a:p>
          <a:p>
            <a:pPr marL="0" indent="0">
              <a:buNone/>
            </a:pPr>
            <a:r>
              <a:rPr lang="en-US" dirty="0" smtClean="0"/>
              <a:t>2d)	{w, x, z}</a:t>
            </a:r>
          </a:p>
          <a:p>
            <a:pPr marL="0" indent="0">
              <a:buNone/>
            </a:pPr>
            <a:r>
              <a:rPr lang="en-US" dirty="0" smtClean="0"/>
              <a:t>3a)	{v, x, y, z}</a:t>
            </a:r>
          </a:p>
          <a:p>
            <a:pPr marL="0" indent="0">
              <a:buNone/>
            </a:pPr>
            <a:r>
              <a:rPr lang="en-US" dirty="0" smtClean="0"/>
              <a:t>3b)	{y}</a:t>
            </a:r>
          </a:p>
          <a:p>
            <a:pPr marL="0" indent="0">
              <a:buNone/>
            </a:pPr>
            <a:r>
              <a:rPr lang="en-US" dirty="0" smtClean="0"/>
              <a:t>3c)	{v, w, x, y, z}</a:t>
            </a:r>
          </a:p>
          <a:p>
            <a:pPr marL="0" indent="0">
              <a:buNone/>
            </a:pPr>
            <a:r>
              <a:rPr lang="en-US" dirty="0" smtClean="0"/>
              <a:t>3d)	{v, y}</a:t>
            </a:r>
            <a:endParaRPr lang="en-US" dirty="0"/>
          </a:p>
        </p:txBody>
      </p:sp>
      <p:sp>
        <p:nvSpPr>
          <p:cNvPr id="6" name="Content Placeholder 5"/>
          <p:cNvSpPr>
            <a:spLocks noGrp="1"/>
          </p:cNvSpPr>
          <p:nvPr>
            <p:ph sz="quarter" idx="14"/>
          </p:nvPr>
        </p:nvSpPr>
        <p:spPr/>
        <p:txBody>
          <a:bodyPr/>
          <a:lstStyle/>
          <a:p>
            <a:pPr marL="0" indent="0">
              <a:buNone/>
            </a:pPr>
            <a:r>
              <a:rPr lang="en-US" dirty="0" smtClean="0"/>
              <a:t>4a)	true</a:t>
            </a:r>
          </a:p>
          <a:p>
            <a:pPr marL="0" indent="0">
              <a:buNone/>
            </a:pPr>
            <a:r>
              <a:rPr lang="en-US" dirty="0" smtClean="0"/>
              <a:t>4b)	true</a:t>
            </a:r>
          </a:p>
          <a:p>
            <a:pPr marL="0" indent="0">
              <a:buNone/>
            </a:pPr>
            <a:r>
              <a:rPr lang="en-US" dirty="0" smtClean="0"/>
              <a:t>4c)	false</a:t>
            </a:r>
          </a:p>
          <a:p>
            <a:pPr marL="0" indent="0">
              <a:buNone/>
            </a:pPr>
            <a:r>
              <a:rPr lang="en-US" dirty="0" smtClean="0"/>
              <a:t>4d)	true</a:t>
            </a:r>
          </a:p>
          <a:p>
            <a:pPr marL="0" indent="0">
              <a:buNone/>
            </a:pPr>
            <a:r>
              <a:rPr lang="en-US" dirty="0" smtClean="0"/>
              <a:t>6a) 	A </a:t>
            </a:r>
            <a:r>
              <a:rPr lang="en-US" dirty="0" smtClean="0">
                <a:latin typeface="Calibri"/>
                <a:cs typeface="Calibri"/>
              </a:rPr>
              <a:t>∩ B ∩</a:t>
            </a:r>
            <a:r>
              <a:rPr lang="en-US" dirty="0"/>
              <a:t> </a:t>
            </a:r>
            <a:r>
              <a:rPr lang="en-US" dirty="0" smtClean="0"/>
              <a:t>C</a:t>
            </a:r>
          </a:p>
          <a:p>
            <a:pPr marL="0" indent="0">
              <a:buNone/>
            </a:pPr>
            <a:r>
              <a:rPr lang="en-US" dirty="0" smtClean="0"/>
              <a:t>6b)	A </a:t>
            </a:r>
            <a:r>
              <a:rPr lang="en-US" dirty="0" smtClean="0">
                <a:latin typeface="Calibri"/>
                <a:cs typeface="Calibri"/>
              </a:rPr>
              <a:t>∩</a:t>
            </a:r>
            <a:r>
              <a:rPr lang="en-US" dirty="0" smtClean="0"/>
              <a:t> (B U C)’</a:t>
            </a:r>
          </a:p>
          <a:p>
            <a:pPr marL="0" indent="0">
              <a:buNone/>
            </a:pPr>
            <a:r>
              <a:rPr lang="en-US" dirty="0" smtClean="0"/>
              <a:t>6c)	C </a:t>
            </a:r>
            <a:r>
              <a:rPr lang="en-US" dirty="0" smtClean="0">
                <a:latin typeface="Calibri"/>
                <a:cs typeface="Calibri"/>
              </a:rPr>
              <a:t>∩</a:t>
            </a:r>
            <a:r>
              <a:rPr lang="en-US" dirty="0" smtClean="0"/>
              <a:t> (A </a:t>
            </a:r>
            <a:r>
              <a:rPr lang="en-US" dirty="0" smtClean="0">
                <a:latin typeface="Calibri"/>
              </a:rPr>
              <a:t>∩</a:t>
            </a:r>
            <a:r>
              <a:rPr lang="en-US" dirty="0" smtClean="0"/>
              <a:t> B </a:t>
            </a:r>
            <a:r>
              <a:rPr lang="en-US" dirty="0" smtClean="0">
                <a:latin typeface="Calibri"/>
              </a:rPr>
              <a:t>∩</a:t>
            </a:r>
            <a:r>
              <a:rPr lang="en-US" dirty="0" smtClean="0"/>
              <a:t> C)’</a:t>
            </a:r>
            <a:endParaRPr lang="en-US" dirty="0"/>
          </a:p>
        </p:txBody>
      </p:sp>
    </p:spTree>
    <p:extLst>
      <p:ext uri="{BB962C8B-B14F-4D97-AF65-F5344CB8AC3E}">
        <p14:creationId xmlns:p14="http://schemas.microsoft.com/office/powerpoint/2010/main" val="261926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Classwork/Homework</a:t>
            </a:r>
            <a:endParaRPr lang="en-US" dirty="0"/>
          </a:p>
        </p:txBody>
      </p:sp>
      <p:sp>
        <p:nvSpPr>
          <p:cNvPr id="3" name="Content Placeholder 2"/>
          <p:cNvSpPr>
            <a:spLocks noGrp="1"/>
          </p:cNvSpPr>
          <p:nvPr>
            <p:ph idx="1"/>
          </p:nvPr>
        </p:nvSpPr>
        <p:spPr/>
        <p:txBody>
          <a:bodyPr/>
          <a:lstStyle/>
          <a:p>
            <a:r>
              <a:rPr lang="en-US" dirty="0" smtClean="0"/>
              <a:t>Work on </a:t>
            </a:r>
            <a:r>
              <a:rPr lang="en-US" dirty="0" smtClean="0">
                <a:solidFill>
                  <a:srgbClr val="00B050"/>
                </a:solidFill>
              </a:rPr>
              <a:t>p. 27 #1</a:t>
            </a:r>
            <a:r>
              <a:rPr lang="en-US" dirty="0">
                <a:solidFill>
                  <a:srgbClr val="00B050"/>
                </a:solidFill>
              </a:rPr>
              <a:t>, 4</a:t>
            </a:r>
            <a:r>
              <a:rPr lang="en-US" dirty="0"/>
              <a:t>; </a:t>
            </a:r>
            <a:r>
              <a:rPr lang="en-US" dirty="0" smtClean="0"/>
              <a:t>p</a:t>
            </a:r>
            <a:r>
              <a:rPr lang="en-US" dirty="0"/>
              <a:t>. 30 #1, 3, 6, 8, 11, 13, 14, 16, </a:t>
            </a:r>
            <a:r>
              <a:rPr lang="en-US" dirty="0">
                <a:solidFill>
                  <a:srgbClr val="00B050"/>
                </a:solidFill>
              </a:rPr>
              <a:t>17, 19, 20, </a:t>
            </a:r>
            <a:r>
              <a:rPr lang="en-US" dirty="0" smtClean="0">
                <a:solidFill>
                  <a:srgbClr val="00B050"/>
                </a:solidFill>
              </a:rPr>
              <a:t>23</a:t>
            </a:r>
          </a:p>
          <a:p>
            <a:r>
              <a:rPr lang="en-US" dirty="0" smtClean="0"/>
              <a:t>Test Tomorrow</a:t>
            </a:r>
            <a:endParaRPr lang="en-US" dirty="0"/>
          </a:p>
        </p:txBody>
      </p:sp>
    </p:spTree>
    <p:extLst>
      <p:ext uri="{BB962C8B-B14F-4D97-AF65-F5344CB8AC3E}">
        <p14:creationId xmlns:p14="http://schemas.microsoft.com/office/powerpoint/2010/main" val="4253470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Review</a:t>
            </a:r>
            <a:endParaRPr lang="en-US" dirty="0"/>
          </a:p>
        </p:txBody>
      </p:sp>
      <p:sp>
        <p:nvSpPr>
          <p:cNvPr id="3" name="Content Placeholder 2"/>
          <p:cNvSpPr>
            <a:spLocks noGrp="1"/>
          </p:cNvSpPr>
          <p:nvPr>
            <p:ph sz="quarter" idx="13"/>
          </p:nvPr>
        </p:nvSpPr>
        <p:spPr>
          <a:xfrm>
            <a:off x="1298448" y="2121406"/>
            <a:ext cx="3200400" cy="3974593"/>
          </a:xfrm>
        </p:spPr>
        <p:txBody>
          <a:bodyPr>
            <a:normAutofit/>
          </a:bodyPr>
          <a:lstStyle/>
          <a:p>
            <a:pPr marL="0" indent="0">
              <a:buNone/>
            </a:pPr>
            <a:r>
              <a:rPr lang="en-US" dirty="0" smtClean="0"/>
              <a:t>7a)	(B </a:t>
            </a:r>
            <a:r>
              <a:rPr lang="en-US" dirty="0" smtClean="0">
                <a:latin typeface="Calibri"/>
                <a:cs typeface="Calibri"/>
              </a:rPr>
              <a:t>∩</a:t>
            </a:r>
            <a:r>
              <a:rPr lang="en-US" dirty="0" smtClean="0"/>
              <a:t> C) </a:t>
            </a:r>
            <a:r>
              <a:rPr lang="en-US" dirty="0" smtClean="0">
                <a:latin typeface="Calibri"/>
                <a:cs typeface="Calibri"/>
              </a:rPr>
              <a:t>∩</a:t>
            </a:r>
            <a:r>
              <a:rPr lang="en-US" dirty="0" smtClean="0"/>
              <a:t> A’</a:t>
            </a:r>
          </a:p>
          <a:p>
            <a:pPr marL="0" indent="0">
              <a:buNone/>
            </a:pPr>
            <a:r>
              <a:rPr lang="en-US" dirty="0" smtClean="0"/>
              <a:t>7b)	[B </a:t>
            </a:r>
            <a:r>
              <a:rPr lang="en-US" dirty="0" smtClean="0">
                <a:latin typeface="Calibri"/>
                <a:cs typeface="Calibri"/>
              </a:rPr>
              <a:t>∩</a:t>
            </a:r>
            <a:r>
              <a:rPr lang="en-US" dirty="0" smtClean="0"/>
              <a:t> (A U C)’] U [C </a:t>
            </a:r>
            <a:r>
              <a:rPr lang="en-US" dirty="0" smtClean="0">
                <a:latin typeface="Calibri"/>
                <a:cs typeface="Calibri"/>
              </a:rPr>
              <a:t>∩</a:t>
            </a:r>
            <a:r>
              <a:rPr lang="en-US" dirty="0" smtClean="0"/>
              <a:t> (A U B)’]</a:t>
            </a:r>
          </a:p>
          <a:p>
            <a:pPr marL="0" indent="0">
              <a:buNone/>
            </a:pPr>
            <a:r>
              <a:rPr lang="en-US" dirty="0" smtClean="0"/>
              <a:t>7c)	(A U B U C)’ U (B </a:t>
            </a:r>
            <a:r>
              <a:rPr lang="en-US" dirty="0" smtClean="0">
                <a:latin typeface="Calibri"/>
                <a:cs typeface="Calibri"/>
              </a:rPr>
              <a:t>∩</a:t>
            </a:r>
            <a:r>
              <a:rPr lang="en-US" dirty="0" smtClean="0"/>
              <a:t> C)</a:t>
            </a:r>
          </a:p>
          <a:p>
            <a:pPr marL="0" indent="0">
              <a:buNone/>
            </a:pPr>
            <a:r>
              <a:rPr lang="en-US" dirty="0" smtClean="0"/>
              <a:t>8a)	true</a:t>
            </a:r>
          </a:p>
          <a:p>
            <a:pPr marL="0" indent="0">
              <a:buNone/>
            </a:pPr>
            <a:r>
              <a:rPr lang="en-US" dirty="0" smtClean="0"/>
              <a:t>8b)	true</a:t>
            </a:r>
          </a:p>
          <a:p>
            <a:pPr marL="0" indent="0">
              <a:buNone/>
            </a:pPr>
            <a:r>
              <a:rPr lang="en-US" dirty="0" smtClean="0"/>
              <a:t>8c)	false</a:t>
            </a:r>
          </a:p>
          <a:p>
            <a:pPr marL="0" indent="0">
              <a:buNone/>
            </a:pPr>
            <a:r>
              <a:rPr lang="en-US" dirty="0"/>
              <a:t>11.	5</a:t>
            </a:r>
          </a:p>
          <a:p>
            <a:pPr marL="0" indent="0">
              <a:buNone/>
            </a:pPr>
            <a:endParaRPr lang="en-US" dirty="0"/>
          </a:p>
        </p:txBody>
      </p:sp>
      <p:sp>
        <p:nvSpPr>
          <p:cNvPr id="4" name="Content Placeholder 3"/>
          <p:cNvSpPr>
            <a:spLocks noGrp="1"/>
          </p:cNvSpPr>
          <p:nvPr>
            <p:ph sz="quarter" idx="14"/>
          </p:nvPr>
        </p:nvSpPr>
        <p:spPr/>
        <p:txBody>
          <a:bodyPr/>
          <a:lstStyle/>
          <a:p>
            <a:pPr marL="0" indent="0">
              <a:buNone/>
            </a:pPr>
            <a:r>
              <a:rPr lang="en-US" dirty="0" smtClean="0"/>
              <a:t>12.	30</a:t>
            </a:r>
          </a:p>
          <a:p>
            <a:pPr marL="0" indent="0">
              <a:buNone/>
            </a:pPr>
            <a:r>
              <a:rPr lang="en-US" dirty="0" smtClean="0"/>
              <a:t>13.	60</a:t>
            </a:r>
          </a:p>
          <a:p>
            <a:pPr marL="0" indent="0">
              <a:buNone/>
            </a:pPr>
            <a:r>
              <a:rPr lang="en-US" dirty="0" smtClean="0"/>
              <a:t>14.	120</a:t>
            </a:r>
          </a:p>
          <a:p>
            <a:pPr marL="0" indent="0">
              <a:buNone/>
            </a:pPr>
            <a:r>
              <a:rPr lang="en-US" dirty="0" smtClean="0"/>
              <a:t>18.	25</a:t>
            </a:r>
          </a:p>
          <a:p>
            <a:pPr marL="0" indent="0">
              <a:buNone/>
            </a:pPr>
            <a:r>
              <a:rPr lang="en-US" dirty="0" smtClean="0"/>
              <a:t>19a.	10</a:t>
            </a:r>
          </a:p>
          <a:p>
            <a:pPr marL="0" indent="0">
              <a:buNone/>
            </a:pPr>
            <a:r>
              <a:rPr lang="en-US" dirty="0" smtClean="0"/>
              <a:t>19b.	8</a:t>
            </a:r>
          </a:p>
          <a:p>
            <a:pPr marL="0" indent="0">
              <a:buNone/>
            </a:pPr>
            <a:r>
              <a:rPr lang="en-US" dirty="0" smtClean="0"/>
              <a:t>27.	10; 5; 25</a:t>
            </a:r>
          </a:p>
          <a:p>
            <a:pPr marL="0" indent="0">
              <a:buNone/>
            </a:pPr>
            <a:r>
              <a:rPr lang="en-US" dirty="0" smtClean="0"/>
              <a:t>28.	5</a:t>
            </a:r>
            <a:endParaRPr lang="en-US" dirty="0"/>
          </a:p>
        </p:txBody>
      </p:sp>
    </p:spTree>
    <p:extLst>
      <p:ext uri="{BB962C8B-B14F-4D97-AF65-F5344CB8AC3E}">
        <p14:creationId xmlns:p14="http://schemas.microsoft.com/office/powerpoint/2010/main" val="4210013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Sizes of Sets</a:t>
            </a:r>
            <a:endParaRPr lang="en-US" dirty="0"/>
          </a:p>
        </p:txBody>
      </p:sp>
      <p:sp>
        <p:nvSpPr>
          <p:cNvPr id="3" name="Subtitle 2"/>
          <p:cNvSpPr>
            <a:spLocks noGrp="1"/>
          </p:cNvSpPr>
          <p:nvPr>
            <p:ph type="subTitle" idx="1"/>
          </p:nvPr>
        </p:nvSpPr>
        <p:spPr/>
        <p:txBody>
          <a:bodyPr/>
          <a:lstStyle/>
          <a:p>
            <a:r>
              <a:rPr lang="en-US" dirty="0"/>
              <a:t>CLE 3182.4.6 Analyze arguments with quantifiers through the use of Venn </a:t>
            </a:r>
            <a:r>
              <a:rPr lang="en-US" dirty="0" smtClean="0"/>
              <a:t>diagrams</a:t>
            </a:r>
            <a:endParaRPr lang="en-US" dirty="0"/>
          </a:p>
        </p:txBody>
      </p:sp>
    </p:spTree>
    <p:extLst>
      <p:ext uri="{BB962C8B-B14F-4D97-AF65-F5344CB8AC3E}">
        <p14:creationId xmlns:p14="http://schemas.microsoft.com/office/powerpoint/2010/main" val="2111637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of Sets</a:t>
            </a:r>
            <a:endParaRPr lang="en-US" dirty="0"/>
          </a:p>
        </p:txBody>
      </p:sp>
      <p:sp>
        <p:nvSpPr>
          <p:cNvPr id="3" name="Content Placeholder 2"/>
          <p:cNvSpPr>
            <a:spLocks noGrp="1"/>
          </p:cNvSpPr>
          <p:nvPr>
            <p:ph idx="1"/>
          </p:nvPr>
        </p:nvSpPr>
        <p:spPr/>
        <p:txBody>
          <a:bodyPr/>
          <a:lstStyle/>
          <a:p>
            <a:r>
              <a:rPr lang="en-US" dirty="0" smtClean="0"/>
              <a:t>A set U with </a:t>
            </a:r>
            <a:r>
              <a:rPr lang="en-US" dirty="0" err="1" smtClean="0"/>
              <a:t>nondisjoint</a:t>
            </a:r>
            <a:r>
              <a:rPr lang="en-US" dirty="0" smtClean="0"/>
              <a:t> subsets A and B has the following:</a:t>
            </a:r>
          </a:p>
          <a:p>
            <a:pPr marL="0" indent="0">
              <a:buNone/>
            </a:pPr>
            <a:r>
              <a:rPr lang="en-US" dirty="0" smtClean="0"/>
              <a:t>n(U) = 10, n(A) = 7, n(B) = 6, </a:t>
            </a:r>
            <a:r>
              <a:rPr lang="en-US" dirty="0"/>
              <a:t>n(A ∩ B</a:t>
            </a:r>
            <a:r>
              <a:rPr lang="en-US" dirty="0" smtClean="0"/>
              <a:t>) = 4</a:t>
            </a:r>
          </a:p>
          <a:p>
            <a:pPr marL="0" indent="0">
              <a:buNone/>
            </a:pPr>
            <a:r>
              <a:rPr lang="en-US" dirty="0" smtClean="0"/>
              <a:t>Find n(A U B)</a:t>
            </a:r>
          </a:p>
          <a:p>
            <a:r>
              <a:rPr lang="en-US" dirty="0" smtClean="0"/>
              <a:t>We need to use a Venn Diagram</a:t>
            </a:r>
          </a:p>
          <a:p>
            <a:r>
              <a:rPr lang="en-US" dirty="0" smtClean="0"/>
              <a:t>If the sets are not partitioned, then we will use the following equation:</a:t>
            </a:r>
          </a:p>
          <a:p>
            <a:pPr marL="0" indent="0">
              <a:buNone/>
            </a:pPr>
            <a:r>
              <a:rPr lang="en-US" dirty="0" smtClean="0"/>
              <a:t>	n(A U B) = n(A) + n(B) – n(A ∩ B)</a:t>
            </a:r>
            <a:endParaRPr lang="en-US" dirty="0"/>
          </a:p>
        </p:txBody>
      </p:sp>
    </p:spTree>
    <p:extLst>
      <p:ext uri="{BB962C8B-B14F-4D97-AF65-F5344CB8AC3E}">
        <p14:creationId xmlns:p14="http://schemas.microsoft.com/office/powerpoint/2010/main" val="381467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Question</a:t>
            </a:r>
            <a:endParaRPr lang="en-US" dirty="0"/>
          </a:p>
        </p:txBody>
      </p:sp>
      <p:sp>
        <p:nvSpPr>
          <p:cNvPr id="3" name="Content Placeholder 2"/>
          <p:cNvSpPr>
            <a:spLocks noGrp="1"/>
          </p:cNvSpPr>
          <p:nvPr>
            <p:ph idx="1"/>
          </p:nvPr>
        </p:nvSpPr>
        <p:spPr>
          <a:xfrm>
            <a:off x="1463040" y="1828800"/>
            <a:ext cx="6196405" cy="4267200"/>
          </a:xfrm>
        </p:spPr>
        <p:txBody>
          <a:bodyPr>
            <a:normAutofit lnSpcReduction="10000"/>
          </a:bodyPr>
          <a:lstStyle/>
          <a:p>
            <a:r>
              <a:rPr lang="en-US" dirty="0" smtClean="0"/>
              <a:t>The operator of a radio station surveyed 100 listeners by asking them two questions</a:t>
            </a:r>
          </a:p>
          <a:p>
            <a:pPr lvl="1"/>
            <a:r>
              <a:rPr lang="en-US" dirty="0" smtClean="0"/>
              <a:t>Do you prefer to have a weather update once an hour or more frequently?</a:t>
            </a:r>
          </a:p>
          <a:p>
            <a:pPr lvl="1"/>
            <a:r>
              <a:rPr lang="en-US" dirty="0" smtClean="0"/>
              <a:t>Do you prefer to have commercial breaks three times an hour (with more commercials) or spread evenly throughout the hour?</a:t>
            </a:r>
          </a:p>
          <a:p>
            <a:r>
              <a:rPr lang="en-US" dirty="0" smtClean="0"/>
              <a:t>60 prefer the weather update once an hour, 45 prefer three commercials per hour, and 25 prefer both</a:t>
            </a:r>
          </a:p>
          <a:p>
            <a:r>
              <a:rPr lang="en-US" dirty="0" smtClean="0"/>
              <a:t>How many wanted both more frequent weather updates and spread commercials?</a:t>
            </a:r>
          </a:p>
        </p:txBody>
      </p:sp>
    </p:spTree>
    <p:extLst>
      <p:ext uri="{BB962C8B-B14F-4D97-AF65-F5344CB8AC3E}">
        <p14:creationId xmlns:p14="http://schemas.microsoft.com/office/powerpoint/2010/main" val="4106220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Question</a:t>
            </a:r>
            <a:endParaRPr lang="en-US" dirty="0"/>
          </a:p>
        </p:txBody>
      </p:sp>
      <p:sp>
        <p:nvSpPr>
          <p:cNvPr id="3" name="Content Placeholder 2"/>
          <p:cNvSpPr>
            <a:spLocks noGrp="1"/>
          </p:cNvSpPr>
          <p:nvPr>
            <p:ph idx="1"/>
          </p:nvPr>
        </p:nvSpPr>
        <p:spPr/>
        <p:txBody>
          <a:bodyPr/>
          <a:lstStyle/>
          <a:p>
            <a:r>
              <a:rPr lang="en-US" dirty="0" smtClean="0"/>
              <a:t>The choral department at SCHS has 75 kids involved in the program.  The band has 127 kids involved in the program.  There are 48 talented musicians who are in both band and chorus.  How many people are just in band?</a:t>
            </a:r>
          </a:p>
          <a:p>
            <a:r>
              <a:rPr lang="en-US" dirty="0" smtClean="0"/>
              <a:t>How many total students are there in the music department?</a:t>
            </a:r>
            <a:endParaRPr lang="en-US" dirty="0"/>
          </a:p>
        </p:txBody>
      </p:sp>
    </p:spTree>
    <p:extLst>
      <p:ext uri="{BB962C8B-B14F-4D97-AF65-F5344CB8AC3E}">
        <p14:creationId xmlns:p14="http://schemas.microsoft.com/office/powerpoint/2010/main" val="1079948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Question</a:t>
            </a:r>
            <a:endParaRPr lang="en-US" dirty="0"/>
          </a:p>
        </p:txBody>
      </p:sp>
      <p:sp>
        <p:nvSpPr>
          <p:cNvPr id="3" name="Content Placeholder 2"/>
          <p:cNvSpPr>
            <a:spLocks noGrp="1"/>
          </p:cNvSpPr>
          <p:nvPr>
            <p:ph idx="1"/>
          </p:nvPr>
        </p:nvSpPr>
        <p:spPr/>
        <p:txBody>
          <a:bodyPr/>
          <a:lstStyle/>
          <a:p>
            <a:r>
              <a:rPr lang="en-US" dirty="0" smtClean="0"/>
              <a:t>There are 85 houses in a neighborhood.  62 of the houses have kids and 42 have pets.  If 20 houses only have pets, then how many houses have neither?</a:t>
            </a:r>
            <a:endParaRPr lang="en-US" dirty="0"/>
          </a:p>
        </p:txBody>
      </p:sp>
    </p:spTree>
    <p:extLst>
      <p:ext uri="{BB962C8B-B14F-4D97-AF65-F5344CB8AC3E}">
        <p14:creationId xmlns:p14="http://schemas.microsoft.com/office/powerpoint/2010/main" val="318603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Question</a:t>
            </a:r>
            <a:endParaRPr lang="en-US" dirty="0"/>
          </a:p>
        </p:txBody>
      </p:sp>
      <p:sp>
        <p:nvSpPr>
          <p:cNvPr id="3" name="Content Placeholder 2"/>
          <p:cNvSpPr>
            <a:spLocks noGrp="1"/>
          </p:cNvSpPr>
          <p:nvPr>
            <p:ph idx="1"/>
          </p:nvPr>
        </p:nvSpPr>
        <p:spPr>
          <a:xfrm>
            <a:off x="762000" y="2119257"/>
            <a:ext cx="7620000" cy="3603812"/>
          </a:xfrm>
        </p:spPr>
        <p:txBody>
          <a:bodyPr/>
          <a:lstStyle/>
          <a:p>
            <a:pPr marL="0" indent="0">
              <a:buNone/>
            </a:pPr>
            <a:r>
              <a:rPr lang="en-US" dirty="0" smtClean="0"/>
              <a:t>After polling a class of 20 music students by a show of hands, you find that 8 students play the guitar and 9 students play the piano. Given that information, what is the minimum number of students in this class who play both?</a:t>
            </a:r>
          </a:p>
          <a:p>
            <a:pPr marL="0" indent="0">
              <a:buNone/>
            </a:pPr>
            <a:r>
              <a:rPr lang="en-US" dirty="0" smtClean="0"/>
              <a:t>A.	0			D.	9</a:t>
            </a:r>
          </a:p>
          <a:p>
            <a:pPr marL="0" indent="0">
              <a:buNone/>
            </a:pPr>
            <a:r>
              <a:rPr lang="en-US" dirty="0" smtClean="0"/>
              <a:t>B.	1			E.	17</a:t>
            </a:r>
          </a:p>
          <a:p>
            <a:pPr marL="0" indent="0">
              <a:buNone/>
            </a:pPr>
            <a:r>
              <a:rPr lang="en-US" dirty="0" smtClean="0"/>
              <a:t>C.	8</a:t>
            </a:r>
          </a:p>
          <a:p>
            <a:pPr marL="457200" indent="-457200">
              <a:buAutoNum type="alphaUcPeriod" startAt="2"/>
            </a:pPr>
            <a:endParaRPr lang="en-US" dirty="0"/>
          </a:p>
          <a:p>
            <a:pPr marL="457200" indent="-457200">
              <a:buAutoNum type="alphaUcPeriod"/>
            </a:pPr>
            <a:endParaRPr lang="en-US" dirty="0"/>
          </a:p>
        </p:txBody>
      </p:sp>
    </p:spTree>
    <p:extLst>
      <p:ext uri="{BB962C8B-B14F-4D97-AF65-F5344CB8AC3E}">
        <p14:creationId xmlns:p14="http://schemas.microsoft.com/office/powerpoint/2010/main" val="4796817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6153</TotalTime>
  <Words>834</Words>
  <Application>Microsoft Office PowerPoint</Application>
  <PresentationFormat>On-screen Show (4:3)</PresentationFormat>
  <Paragraphs>103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Brush Script MT</vt:lpstr>
      <vt:lpstr>Calibri</vt:lpstr>
      <vt:lpstr>Constantia</vt:lpstr>
      <vt:lpstr>Franklin Gothic Book</vt:lpstr>
      <vt:lpstr>Rage Italic</vt:lpstr>
      <vt:lpstr>Pushpin</vt:lpstr>
      <vt:lpstr>PowerPoint Presentation</vt:lpstr>
      <vt:lpstr>Homework Review</vt:lpstr>
      <vt:lpstr>Homework Review</vt:lpstr>
      <vt:lpstr>Sizes of Sets</vt:lpstr>
      <vt:lpstr>Size of Sets</vt:lpstr>
      <vt:lpstr>Example Question</vt:lpstr>
      <vt:lpstr>Example Question</vt:lpstr>
      <vt:lpstr>Example Question</vt:lpstr>
      <vt:lpstr>ACT Question</vt:lpstr>
      <vt:lpstr>Using Venn Diagrams</vt:lpstr>
      <vt:lpstr>Three Venn Diagram Example</vt:lpstr>
      <vt:lpstr>Homework Assignment</vt:lpstr>
      <vt:lpstr>Homework Review</vt:lpstr>
      <vt:lpstr>Section 1-4: Sets of Outcomes and Trees</vt:lpstr>
      <vt:lpstr>Introduction to Terminology</vt:lpstr>
      <vt:lpstr>Tree Diagrams</vt:lpstr>
      <vt:lpstr>Tree Diagrams</vt:lpstr>
      <vt:lpstr>Multiplication Principle</vt:lpstr>
      <vt:lpstr>Classwork/Homework</vt:lpstr>
      <vt:lpstr>Classwork/Homework</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Sizes of Sets</dc:title>
  <dc:creator>Geoff Combs</dc:creator>
  <cp:lastModifiedBy>Geoff Combs</cp:lastModifiedBy>
  <cp:revision>32</cp:revision>
  <cp:lastPrinted>2016-08-12T16:35:40Z</cp:lastPrinted>
  <dcterms:created xsi:type="dcterms:W3CDTF">2012-08-13T19:08:12Z</dcterms:created>
  <dcterms:modified xsi:type="dcterms:W3CDTF">2016-08-12T18:46:11Z</dcterms:modified>
</cp:coreProperties>
</file>