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0"/>
  </p:handoutMasterIdLst>
  <p:sldIdLst>
    <p:sldId id="271" r:id="rId2"/>
    <p:sldId id="274" r:id="rId3"/>
    <p:sldId id="273" r:id="rId4"/>
    <p:sldId id="256" r:id="rId5"/>
    <p:sldId id="257" r:id="rId6"/>
    <p:sldId id="258" r:id="rId7"/>
    <p:sldId id="259" r:id="rId8"/>
    <p:sldId id="260" r:id="rId9"/>
    <p:sldId id="269" r:id="rId10"/>
    <p:sldId id="261" r:id="rId11"/>
    <p:sldId id="266" r:id="rId12"/>
    <p:sldId id="262" r:id="rId13"/>
    <p:sldId id="270" r:id="rId14"/>
    <p:sldId id="263" r:id="rId15"/>
    <p:sldId id="264" r:id="rId16"/>
    <p:sldId id="265" r:id="rId17"/>
    <p:sldId id="267" r:id="rId18"/>
    <p:sldId id="268" r:id="rId1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80F7-F63E-4D7D-AAA7-D8343E310C6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62123-2B1B-4A6B-9D3B-39B4D6227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F263E6-7682-4B29-819E-D09511962A1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8464C6-D9A6-4650-BEBC-06610A885A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go up by sections to get the Finite Book</a:t>
            </a:r>
          </a:p>
          <a:p>
            <a:r>
              <a:rPr lang="en-US" dirty="0"/>
              <a:t>Make sure to write your name inside the Book cover on the first available line</a:t>
            </a:r>
          </a:p>
          <a:p>
            <a:r>
              <a:rPr lang="en-US" dirty="0"/>
              <a:t>When the textbook sheet comes around, write your name and book number</a:t>
            </a:r>
          </a:p>
        </p:txBody>
      </p:sp>
    </p:spTree>
    <p:extLst>
      <p:ext uri="{BB962C8B-B14F-4D97-AF65-F5344CB8AC3E}">
        <p14:creationId xmlns:p14="http://schemas.microsoft.com/office/powerpoint/2010/main" val="319377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u="sng" dirty="0"/>
              <a:t>union</a:t>
            </a:r>
            <a:r>
              <a:rPr lang="en-US" dirty="0"/>
              <a:t> of sets is combining all of the elements in both sets</a:t>
            </a:r>
          </a:p>
          <a:p>
            <a:r>
              <a:rPr lang="en-US" dirty="0"/>
              <a:t>Written as A U B</a:t>
            </a:r>
          </a:p>
          <a:p>
            <a:pPr marL="0" indent="0">
              <a:buNone/>
            </a:pPr>
            <a:r>
              <a:rPr lang="en-US" dirty="0"/>
              <a:t>	{x: x </a:t>
            </a:r>
            <a:r>
              <a:rPr lang="el-GR" dirty="0"/>
              <a:t>ϵ</a:t>
            </a:r>
            <a:r>
              <a:rPr lang="en-US" dirty="0"/>
              <a:t> A or x </a:t>
            </a:r>
            <a:r>
              <a:rPr lang="el-GR" dirty="0"/>
              <a:t>ϵ</a:t>
            </a:r>
            <a:r>
              <a:rPr lang="en-US" dirty="0"/>
              <a:t> B}</a:t>
            </a:r>
          </a:p>
        </p:txBody>
      </p:sp>
    </p:spTree>
    <p:extLst>
      <p:ext uri="{BB962C8B-B14F-4D97-AF65-F5344CB8AC3E}">
        <p14:creationId xmlns:p14="http://schemas.microsoft.com/office/powerpoint/2010/main" val="52030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96221"/>
            <a:ext cx="5886406" cy="4223579"/>
          </a:xfrm>
        </p:spPr>
      </p:pic>
    </p:spTree>
    <p:extLst>
      <p:ext uri="{BB962C8B-B14F-4D97-AF65-F5344CB8AC3E}">
        <p14:creationId xmlns:p14="http://schemas.microsoft.com/office/powerpoint/2010/main" val="42002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u="sng" dirty="0"/>
              <a:t>intersection</a:t>
            </a:r>
            <a:r>
              <a:rPr lang="en-US" dirty="0"/>
              <a:t> of sets is taking all of the elements which are in BOTH sets</a:t>
            </a:r>
          </a:p>
          <a:p>
            <a:r>
              <a:rPr lang="en-US" dirty="0"/>
              <a:t>Written as A ∩ B</a:t>
            </a:r>
          </a:p>
          <a:p>
            <a:pPr marL="0" indent="0">
              <a:buNone/>
            </a:pPr>
            <a:r>
              <a:rPr lang="en-US" dirty="0"/>
              <a:t>	{x: x </a:t>
            </a:r>
            <a:r>
              <a:rPr lang="el-GR" dirty="0"/>
              <a:t>ϵ</a:t>
            </a:r>
            <a:r>
              <a:rPr lang="en-US" dirty="0"/>
              <a:t> A and x </a:t>
            </a:r>
            <a:r>
              <a:rPr lang="el-GR" dirty="0"/>
              <a:t>ϵ</a:t>
            </a:r>
            <a:r>
              <a:rPr lang="en-US" dirty="0"/>
              <a:t> B}</a:t>
            </a:r>
          </a:p>
        </p:txBody>
      </p:sp>
    </p:spTree>
    <p:extLst>
      <p:ext uri="{BB962C8B-B14F-4D97-AF65-F5344CB8AC3E}">
        <p14:creationId xmlns:p14="http://schemas.microsoft.com/office/powerpoint/2010/main" val="54845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your desk group, think of some careers who would want to use Unions and Intersections in order to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387289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there are no elements?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which contains no elements is known as the </a:t>
            </a:r>
            <a:r>
              <a:rPr lang="en-US" b="1" i="1" u="sng" dirty="0"/>
              <a:t>empty set</a:t>
            </a:r>
            <a:r>
              <a:rPr lang="en-US" dirty="0"/>
              <a:t> and is written by Ø</a:t>
            </a:r>
          </a:p>
          <a:p>
            <a:r>
              <a:rPr lang="en-US" dirty="0"/>
              <a:t>If A ∩ B = Ø, then the sets are </a:t>
            </a:r>
            <a:r>
              <a:rPr lang="en-US" b="1" i="1" u="sng" dirty="0"/>
              <a:t>disjoint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 of 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already used “and” as well as “or”, now it is time for “not”</a:t>
            </a:r>
          </a:p>
          <a:p>
            <a:r>
              <a:rPr lang="en-US" dirty="0"/>
              <a:t>But first, set U (</a:t>
            </a:r>
            <a:r>
              <a:rPr lang="en-US" b="1" i="1" u="sng" dirty="0"/>
              <a:t>universal set</a:t>
            </a:r>
            <a:r>
              <a:rPr lang="en-US" dirty="0"/>
              <a:t>) includes all elements that are being considered in the problem</a:t>
            </a:r>
          </a:p>
          <a:p>
            <a:r>
              <a:rPr lang="en-US" dirty="0"/>
              <a:t>The </a:t>
            </a:r>
            <a:r>
              <a:rPr lang="en-US" b="1" i="1" u="sng" dirty="0"/>
              <a:t>complement</a:t>
            </a:r>
            <a:r>
              <a:rPr lang="en-US" dirty="0"/>
              <a:t> of A are all of the elements in U that are not in A. Written as A’</a:t>
            </a:r>
          </a:p>
          <a:p>
            <a:pPr marL="0" indent="0">
              <a:buNone/>
            </a:pPr>
            <a:r>
              <a:rPr lang="en-US" dirty="0"/>
              <a:t>	A’ = {x: x</a:t>
            </a:r>
            <a:r>
              <a:rPr lang="el-GR" dirty="0"/>
              <a:t> ϵ</a:t>
            </a:r>
            <a:r>
              <a:rPr lang="en-US" dirty="0"/>
              <a:t> U and x </a:t>
            </a:r>
            <a:r>
              <a:rPr lang="el-GR" dirty="0"/>
              <a:t>ϵ</a:t>
            </a:r>
            <a:r>
              <a:rPr lang="en-US" dirty="0"/>
              <a:t> A}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34755" y="4997003"/>
            <a:ext cx="0" cy="3048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u="sng" dirty="0" err="1"/>
              <a:t>cartesian</a:t>
            </a:r>
            <a:r>
              <a:rPr lang="en-US" b="1" i="1" u="sng" dirty="0"/>
              <a:t> product</a:t>
            </a:r>
            <a:r>
              <a:rPr lang="en-US" dirty="0"/>
              <a:t> of sets A and B, denoted by A x B, is the set of all ordered pairs (</a:t>
            </a:r>
            <a:r>
              <a:rPr lang="en-US" dirty="0" err="1"/>
              <a:t>a,b</a:t>
            </a:r>
            <a:r>
              <a:rPr lang="en-US" dirty="0"/>
              <a:t>) where a </a:t>
            </a:r>
            <a:r>
              <a:rPr lang="el-GR" dirty="0"/>
              <a:t>ϵ</a:t>
            </a:r>
            <a:r>
              <a:rPr lang="en-US" dirty="0"/>
              <a:t> A and b </a:t>
            </a:r>
            <a:r>
              <a:rPr lang="el-GR" dirty="0"/>
              <a:t>ϵ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	A x B = {(</a:t>
            </a:r>
            <a:r>
              <a:rPr lang="en-US" dirty="0" err="1"/>
              <a:t>a,b</a:t>
            </a:r>
            <a:r>
              <a:rPr lang="en-US" dirty="0"/>
              <a:t>): a</a:t>
            </a:r>
            <a:r>
              <a:rPr lang="el-GR" dirty="0"/>
              <a:t> ϵ</a:t>
            </a:r>
            <a:r>
              <a:rPr lang="en-US" dirty="0"/>
              <a:t> A, b</a:t>
            </a:r>
            <a:r>
              <a:rPr lang="el-GR" dirty="0"/>
              <a:t> ϵ</a:t>
            </a:r>
            <a:r>
              <a:rPr lang="en-US" dirty="0"/>
              <a:t> B}</a:t>
            </a:r>
          </a:p>
        </p:txBody>
      </p:sp>
    </p:spTree>
    <p:extLst>
      <p:ext uri="{BB962C8B-B14F-4D97-AF65-F5344CB8AC3E}">
        <p14:creationId xmlns:p14="http://schemas.microsoft.com/office/powerpoint/2010/main" val="140016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AFC South Football Schedule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1676400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16263"/>
            <a:ext cx="1676400" cy="1285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52625"/>
            <a:ext cx="1676400" cy="131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87688"/>
            <a:ext cx="1676400" cy="1314450"/>
          </a:xfrm>
          <a:prstGeom prst="rect">
            <a:avLst/>
          </a:prstGeom>
        </p:spPr>
      </p:pic>
      <p:pic>
        <p:nvPicPr>
          <p:cNvPr id="2" name="Monday Night Football  - 1970-Presen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091.448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7 #1 – 3, 7, 9 – 13, 24 – 27</a:t>
            </a:r>
          </a:p>
          <a:p>
            <a:r>
              <a:rPr lang="en-US" dirty="0"/>
              <a:t>Homework Quiz tomorrow</a:t>
            </a:r>
          </a:p>
          <a:p>
            <a:r>
              <a:rPr lang="en-US" dirty="0"/>
              <a:t>Quiz over first 2 sections on Thursday</a:t>
            </a:r>
          </a:p>
          <a:p>
            <a:r>
              <a:rPr lang="en-US" dirty="0"/>
              <a:t>Chapter 1 Test next Wednesday</a:t>
            </a:r>
          </a:p>
        </p:txBody>
      </p:sp>
    </p:spTree>
    <p:extLst>
      <p:ext uri="{BB962C8B-B14F-4D97-AF65-F5344CB8AC3E}">
        <p14:creationId xmlns:p14="http://schemas.microsoft.com/office/powerpoint/2010/main" val="342484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Come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the packet from yesterday into the class bin</a:t>
            </a:r>
          </a:p>
          <a:p>
            <a:r>
              <a:rPr lang="en-US" dirty="0"/>
              <a:t>Take a Finite Math book from the counter</a:t>
            </a:r>
          </a:p>
          <a:p>
            <a:r>
              <a:rPr lang="en-US" dirty="0"/>
              <a:t>Imagine you have a deck of playing cards.  Write down some ways how you can put them in groups.</a:t>
            </a:r>
          </a:p>
        </p:txBody>
      </p:sp>
    </p:spTree>
    <p:extLst>
      <p:ext uri="{BB962C8B-B14F-4D97-AF65-F5344CB8AC3E}">
        <p14:creationId xmlns:p14="http://schemas.microsoft.com/office/powerpoint/2010/main" val="29192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30480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dirty="0"/>
              <a:t>Imagine you have a deck of playing cards, write down some ways to identify certain groups of cards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1-1: Review of Sets and Set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 3124.4.2  Perform set operations such as union, intersection, complement, and negation</a:t>
            </a:r>
          </a:p>
        </p:txBody>
      </p:sp>
    </p:spTree>
    <p:extLst>
      <p:ext uri="{BB962C8B-B14F-4D97-AF65-F5344CB8AC3E}">
        <p14:creationId xmlns:p14="http://schemas.microsoft.com/office/powerpoint/2010/main" val="223012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u="sng" dirty="0"/>
              <a:t>set</a:t>
            </a:r>
            <a:r>
              <a:rPr lang="en-US" dirty="0"/>
              <a:t> is a collection whose members are specified by a list or a rule</a:t>
            </a:r>
          </a:p>
          <a:p>
            <a:r>
              <a:rPr lang="en-US" dirty="0"/>
              <a:t>The individual items in the set are called </a:t>
            </a:r>
            <a:r>
              <a:rPr lang="en-US" b="1" i="1" u="sng" dirty="0"/>
              <a:t>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specify a rule?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must be specific enough to determine precisely which things are in the set and which are not</a:t>
            </a:r>
          </a:p>
          <a:p>
            <a:r>
              <a:rPr lang="en-US" dirty="0"/>
              <a:t>For example:</a:t>
            </a:r>
          </a:p>
          <a:p>
            <a:pPr marL="0" indent="0">
              <a:buNone/>
            </a:pPr>
            <a:r>
              <a:rPr lang="en-US" dirty="0"/>
              <a:t>	S = {x: x is the name of a state 	beginning with the letter A}</a:t>
            </a:r>
          </a:p>
          <a:p>
            <a:pPr marL="0" indent="0">
              <a:buNone/>
            </a:pPr>
            <a:r>
              <a:rPr lang="en-US" dirty="0"/>
              <a:t>	S = {Alabama, Alaska, Arizona, 	Arkansas}</a:t>
            </a:r>
          </a:p>
        </p:txBody>
      </p:sp>
    </p:spTree>
    <p:extLst>
      <p:ext uri="{BB962C8B-B14F-4D97-AF65-F5344CB8AC3E}">
        <p14:creationId xmlns:p14="http://schemas.microsoft.com/office/powerpoint/2010/main" val="11009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indicate that an element is part of a set, we use this symbol: </a:t>
            </a:r>
            <a:r>
              <a:rPr lang="el-GR" dirty="0"/>
              <a:t>ϵ</a:t>
            </a:r>
            <a:endParaRPr lang="en-US" dirty="0"/>
          </a:p>
          <a:p>
            <a:r>
              <a:rPr lang="en-US" dirty="0"/>
              <a:t>If an element is not part of a set, we use this symbol: </a:t>
            </a:r>
            <a:r>
              <a:rPr lang="el-GR" dirty="0"/>
              <a:t>ϵ</a:t>
            </a:r>
            <a:endParaRPr lang="en-US" dirty="0"/>
          </a:p>
          <a:p>
            <a:r>
              <a:rPr lang="en-US" dirty="0"/>
              <a:t>If one set fits entirely into another set, we use: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3429000"/>
            <a:ext cx="0" cy="3048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2515673" y="4038136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892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is a </a:t>
            </a:r>
            <a:r>
              <a:rPr lang="en-US" b="1" i="1" u="sng" dirty="0"/>
              <a:t>subset</a:t>
            </a:r>
            <a:r>
              <a:rPr lang="en-US" dirty="0"/>
              <a:t> of Set B (written A     B) if all of the elements in A are also in B</a:t>
            </a:r>
          </a:p>
          <a:p>
            <a:r>
              <a:rPr lang="en-US" dirty="0"/>
              <a:t>If both have exactly the same elements, then we can say sets A and B are equal. 	    (A = B)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6302382" y="2069814"/>
            <a:ext cx="45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3059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657600" cy="4744995"/>
          </a:xfrm>
        </p:spPr>
      </p:pic>
    </p:spTree>
    <p:extLst>
      <p:ext uri="{BB962C8B-B14F-4D97-AF65-F5344CB8AC3E}">
        <p14:creationId xmlns:p14="http://schemas.microsoft.com/office/powerpoint/2010/main" val="31098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6147</TotalTime>
  <Words>525</Words>
  <Application>Microsoft Office PowerPoint</Application>
  <PresentationFormat>On-screen Show (4:3)</PresentationFormat>
  <Paragraphs>57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Textbook Handout</vt:lpstr>
      <vt:lpstr>When You Come In…</vt:lpstr>
      <vt:lpstr>Imagine you have a deck of playing cards, write down some ways to identify certain groups of cards</vt:lpstr>
      <vt:lpstr>Section 1-1: Review of Sets and Set Operations</vt:lpstr>
      <vt:lpstr>What is a Set?</vt:lpstr>
      <vt:lpstr>How do I specify a rule?</vt:lpstr>
      <vt:lpstr>Special Characters</vt:lpstr>
      <vt:lpstr>Subset</vt:lpstr>
      <vt:lpstr>Union</vt:lpstr>
      <vt:lpstr>Union of Sets</vt:lpstr>
      <vt:lpstr>Intersection</vt:lpstr>
      <vt:lpstr>Intersection of Sets</vt:lpstr>
      <vt:lpstr>Real Life Question</vt:lpstr>
      <vt:lpstr>What if there are no elements?</vt:lpstr>
      <vt:lpstr>Complement of a Set</vt:lpstr>
      <vt:lpstr>Cartesian Product</vt:lpstr>
      <vt:lpstr>AFC South Football Schedule</vt:lpstr>
      <vt:lpstr>Homework Assignment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1-1: Review of Sets and Set Operations</dc:title>
  <dc:creator>Geoff Combs</dc:creator>
  <cp:lastModifiedBy>Geoff Combs</cp:lastModifiedBy>
  <cp:revision>46</cp:revision>
  <cp:lastPrinted>2013-08-06T20:42:03Z</cp:lastPrinted>
  <dcterms:created xsi:type="dcterms:W3CDTF">2012-08-08T15:42:30Z</dcterms:created>
  <dcterms:modified xsi:type="dcterms:W3CDTF">2018-01-09T19:59:17Z</dcterms:modified>
</cp:coreProperties>
</file>