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1E1F4-93CA-48DE-A3A6-084721246901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84ABF-7E3A-46DD-92D7-97A9F2D02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72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4FE963F-1249-4EAA-92ED-37DE0750CCC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B590EF-7B6E-4BE9-8DD4-DB5F3CBFF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Measures: Axioms and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Axioms for a Probability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probability measure assigns to each event E of a sample space S a number denoted by </a:t>
            </a:r>
            <a:r>
              <a:rPr lang="en-US" dirty="0" err="1" smtClean="0"/>
              <a:t>Pr</a:t>
            </a:r>
            <a:r>
              <a:rPr lang="en-US" dirty="0" smtClean="0"/>
              <a:t>[E], or P(E), and called the probability of E.</a:t>
            </a:r>
          </a:p>
          <a:p>
            <a:r>
              <a:rPr lang="en-US" dirty="0" err="1" smtClean="0"/>
              <a:t>Pr</a:t>
            </a:r>
            <a:r>
              <a:rPr lang="en-US" dirty="0" smtClean="0"/>
              <a:t>[E] must be between 0 and 1 for each event</a:t>
            </a:r>
          </a:p>
          <a:p>
            <a:r>
              <a:rPr lang="en-US" dirty="0" err="1" smtClean="0"/>
              <a:t>Pr</a:t>
            </a:r>
            <a:r>
              <a:rPr lang="en-US" dirty="0" smtClean="0"/>
              <a:t>[S] = 1</a:t>
            </a:r>
          </a:p>
          <a:p>
            <a:r>
              <a:rPr lang="en-US" dirty="0" smtClean="0"/>
              <a:t>If E and F are disjoint events in S, then 		</a:t>
            </a:r>
            <a:r>
              <a:rPr lang="en-US" dirty="0" err="1" smtClean="0"/>
              <a:t>Pr</a:t>
            </a:r>
            <a:r>
              <a:rPr lang="en-US" dirty="0" smtClean="0"/>
              <a:t>[E U F] = </a:t>
            </a:r>
            <a:r>
              <a:rPr lang="en-US" dirty="0" err="1" smtClean="0"/>
              <a:t>Pr</a:t>
            </a:r>
            <a:r>
              <a:rPr lang="en-US" dirty="0" smtClean="0"/>
              <a:t>[E] + </a:t>
            </a:r>
            <a:r>
              <a:rPr lang="en-US" dirty="0" err="1" smtClean="0"/>
              <a:t>Pr</a:t>
            </a:r>
            <a:r>
              <a:rPr lang="en-US" dirty="0" smtClean="0"/>
              <a:t>[F]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0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3313"/>
              </p:ext>
            </p:extLst>
          </p:nvPr>
        </p:nvGraphicFramePr>
        <p:xfrm>
          <a:off x="1371600" y="838200"/>
          <a:ext cx="6196014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338"/>
                <a:gridCol w="2065338"/>
                <a:gridCol w="20653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Abbreviation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6:00</a:t>
                      </a:r>
                      <a:r>
                        <a:rPr lang="en-US" baseline="0" dirty="0" smtClean="0"/>
                        <a:t> and high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6:00 and not high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</a:t>
                      </a:r>
                      <a:r>
                        <a:rPr lang="en-US" baseline="0" dirty="0" smtClean="0"/>
                        <a:t> 6:00 and high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6:00 and not high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886200"/>
            <a:ext cx="662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</a:t>
            </a:r>
            <a:r>
              <a:rPr lang="en-US" sz="3200" dirty="0" err="1" smtClean="0"/>
              <a:t>Pr</a:t>
            </a:r>
            <a:r>
              <a:rPr lang="en-US" sz="3200" dirty="0" smtClean="0"/>
              <a:t>[high value sale]</a:t>
            </a:r>
          </a:p>
          <a:p>
            <a:r>
              <a:rPr lang="en-US" sz="3200" dirty="0" smtClean="0"/>
              <a:t>Find </a:t>
            </a:r>
            <a:r>
              <a:rPr lang="en-US" sz="3200" dirty="0" err="1" smtClean="0"/>
              <a:t>Pr</a:t>
            </a:r>
            <a:r>
              <a:rPr lang="en-US" sz="3200" dirty="0" smtClean="0"/>
              <a:t>[sale after 6:00 pm]</a:t>
            </a:r>
          </a:p>
          <a:p>
            <a:r>
              <a:rPr lang="en-US" sz="3200" dirty="0" smtClean="0"/>
              <a:t>Find </a:t>
            </a:r>
            <a:r>
              <a:rPr lang="en-US" sz="3200" dirty="0" err="1" smtClean="0"/>
              <a:t>Pr</a:t>
            </a:r>
            <a:r>
              <a:rPr lang="en-US" sz="3200" dirty="0" smtClean="0"/>
              <a:t>[sale after 6:00 pm or high value]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36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a Probability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event E, </a:t>
            </a:r>
            <a:r>
              <a:rPr lang="en-US" dirty="0" err="1" smtClean="0"/>
              <a:t>Pr</a:t>
            </a:r>
            <a:r>
              <a:rPr lang="en-US" dirty="0" smtClean="0"/>
              <a:t>[E] = 1 – </a:t>
            </a:r>
            <a:r>
              <a:rPr lang="en-US" dirty="0" err="1" smtClean="0"/>
              <a:t>Pr</a:t>
            </a:r>
            <a:r>
              <a:rPr lang="en-US" dirty="0" smtClean="0"/>
              <a:t>[E’]</a:t>
            </a:r>
          </a:p>
          <a:p>
            <a:r>
              <a:rPr lang="en-US" dirty="0" smtClean="0"/>
              <a:t>For any events E and F,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Pr</a:t>
            </a:r>
            <a:r>
              <a:rPr lang="en-US" dirty="0" smtClean="0"/>
              <a:t>[E U F] = </a:t>
            </a:r>
            <a:r>
              <a:rPr lang="en-US" dirty="0" err="1" smtClean="0"/>
              <a:t>Pr</a:t>
            </a:r>
            <a:r>
              <a:rPr lang="en-US" dirty="0" smtClean="0"/>
              <a:t>[E] + </a:t>
            </a:r>
            <a:r>
              <a:rPr lang="en-US" dirty="0" err="1" smtClean="0"/>
              <a:t>Pr</a:t>
            </a:r>
            <a:r>
              <a:rPr lang="en-US" dirty="0" smtClean="0"/>
              <a:t>[F] – </a:t>
            </a:r>
            <a:r>
              <a:rPr lang="en-US" dirty="0" err="1" smtClean="0"/>
              <a:t>Pr</a:t>
            </a:r>
            <a:r>
              <a:rPr lang="en-US" dirty="0" smtClean="0"/>
              <a:t>[E </a:t>
            </a:r>
            <a:r>
              <a:rPr lang="en-US" dirty="0" smtClean="0">
                <a:latin typeface="Calibri"/>
              </a:rPr>
              <a:t>∩ F]</a:t>
            </a:r>
          </a:p>
          <a:p>
            <a:r>
              <a:rPr lang="en-US" dirty="0" smtClean="0">
                <a:latin typeface="Calibri"/>
              </a:rPr>
              <a:t>This follows from the sizes of sets formula we used in 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6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E and F be events in sample space S with </a:t>
            </a:r>
            <a:r>
              <a:rPr lang="en-US" dirty="0" err="1" smtClean="0"/>
              <a:t>Pr</a:t>
            </a:r>
            <a:r>
              <a:rPr lang="en-US" dirty="0" smtClean="0"/>
              <a:t>[E] = .65, </a:t>
            </a:r>
            <a:r>
              <a:rPr lang="en-US" dirty="0" err="1" smtClean="0"/>
              <a:t>Pr</a:t>
            </a:r>
            <a:r>
              <a:rPr lang="en-US" dirty="0" smtClean="0"/>
              <a:t>[F] = .4, and </a:t>
            </a:r>
            <a:r>
              <a:rPr lang="en-US" dirty="0" err="1" smtClean="0"/>
              <a:t>Pr</a:t>
            </a:r>
            <a:r>
              <a:rPr lang="en-US" dirty="0" smtClean="0"/>
              <a:t>[E </a:t>
            </a:r>
            <a:r>
              <a:rPr lang="en-US" dirty="0" smtClean="0">
                <a:latin typeface="Calibri"/>
              </a:rPr>
              <a:t>∩ F] = .3</a:t>
            </a:r>
          </a:p>
          <a:p>
            <a:r>
              <a:rPr lang="en-US" dirty="0" smtClean="0">
                <a:latin typeface="Calibri"/>
              </a:rPr>
              <a:t>Find </a:t>
            </a:r>
            <a:r>
              <a:rPr lang="en-US" dirty="0" err="1" smtClean="0">
                <a:latin typeface="Calibri"/>
              </a:rPr>
              <a:t>Pr</a:t>
            </a:r>
            <a:r>
              <a:rPr lang="en-US" dirty="0" smtClean="0">
                <a:latin typeface="Calibri"/>
              </a:rPr>
              <a:t>[E U F]</a:t>
            </a:r>
          </a:p>
          <a:p>
            <a:r>
              <a:rPr lang="en-US" dirty="0" smtClean="0">
                <a:latin typeface="Calibri"/>
              </a:rPr>
              <a:t>Find the probability of event G, where G is the set of all outcomes which are in exactly one of events E or F</a:t>
            </a:r>
            <a:r>
              <a:rPr lang="en-US" dirty="0" smtClean="0">
                <a:latin typeface="Calibri"/>
              </a:rPr>
              <a:t>.</a:t>
            </a:r>
          </a:p>
          <a:p>
            <a:r>
              <a:rPr lang="en-US" dirty="0" smtClean="0">
                <a:latin typeface="Calibri"/>
              </a:rPr>
              <a:t>Look at Example 4 and 5 on p. 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p. 70 #1 – 3, 13 – 15, 19 – 23,   25 – 27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1448</TotalTime>
  <Words>242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Brush Script MT</vt:lpstr>
      <vt:lpstr>Calibri</vt:lpstr>
      <vt:lpstr>Constantia</vt:lpstr>
      <vt:lpstr>Franklin Gothic Book</vt:lpstr>
      <vt:lpstr>Rage Italic</vt:lpstr>
      <vt:lpstr>Pushpin</vt:lpstr>
      <vt:lpstr>Probability Measures: Axioms and Properties</vt:lpstr>
      <vt:lpstr>Axioms for a Probability Measure</vt:lpstr>
      <vt:lpstr>PowerPoint Presentation</vt:lpstr>
      <vt:lpstr>Properties of a Probability Measure</vt:lpstr>
      <vt:lpstr>Example</vt:lpstr>
      <vt:lpstr>Classwork/Homework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Measures: Axioms and Properties</dc:title>
  <dc:creator>Geoff Combs</dc:creator>
  <cp:lastModifiedBy>Geoff Combs</cp:lastModifiedBy>
  <cp:revision>4</cp:revision>
  <cp:lastPrinted>2016-08-29T16:34:18Z</cp:lastPrinted>
  <dcterms:created xsi:type="dcterms:W3CDTF">2013-08-30T12:45:45Z</dcterms:created>
  <dcterms:modified xsi:type="dcterms:W3CDTF">2016-08-29T19:40:00Z</dcterms:modified>
</cp:coreProperties>
</file>