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66" r:id="rId2"/>
    <p:sldId id="256" r:id="rId3"/>
    <p:sldId id="257" r:id="rId4"/>
    <p:sldId id="258" r:id="rId5"/>
    <p:sldId id="259" r:id="rId6"/>
    <p:sldId id="260" r:id="rId7"/>
    <p:sldId id="261" r:id="rId8"/>
    <p:sldId id="262" r:id="rId9"/>
    <p:sldId id="263" r:id="rId10"/>
    <p:sldId id="264" r:id="rId11"/>
    <p:sldId id="265" r:id="rId1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87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012" cy="461489"/>
          </a:xfrm>
          <a:prstGeom prst="rect">
            <a:avLst/>
          </a:prstGeom>
        </p:spPr>
        <p:txBody>
          <a:bodyPr vert="horz" lIns="91001" tIns="45501" rIns="91001" bIns="45501" rtlCol="0"/>
          <a:lstStyle>
            <a:lvl1pPr algn="l">
              <a:defRPr sz="1200"/>
            </a:lvl1pPr>
          </a:lstStyle>
          <a:p>
            <a:endParaRPr lang="en-US"/>
          </a:p>
        </p:txBody>
      </p:sp>
      <p:sp>
        <p:nvSpPr>
          <p:cNvPr id="3" name="Date Placeholder 2"/>
          <p:cNvSpPr>
            <a:spLocks noGrp="1"/>
          </p:cNvSpPr>
          <p:nvPr>
            <p:ph type="dt" sz="quarter" idx="1"/>
          </p:nvPr>
        </p:nvSpPr>
        <p:spPr>
          <a:xfrm>
            <a:off x="3937477" y="0"/>
            <a:ext cx="3011012" cy="461489"/>
          </a:xfrm>
          <a:prstGeom prst="rect">
            <a:avLst/>
          </a:prstGeom>
        </p:spPr>
        <p:txBody>
          <a:bodyPr vert="horz" lIns="91001" tIns="45501" rIns="91001" bIns="45501" rtlCol="0"/>
          <a:lstStyle>
            <a:lvl1pPr algn="r">
              <a:defRPr sz="1200"/>
            </a:lvl1pPr>
          </a:lstStyle>
          <a:p>
            <a:fld id="{C82E109C-1683-497F-8547-23079B1FFA1A}" type="datetimeFigureOut">
              <a:rPr lang="en-US" smtClean="0"/>
              <a:t>1/29/2018</a:t>
            </a:fld>
            <a:endParaRPr lang="en-US"/>
          </a:p>
        </p:txBody>
      </p:sp>
      <p:sp>
        <p:nvSpPr>
          <p:cNvPr id="4" name="Footer Placeholder 3"/>
          <p:cNvSpPr>
            <a:spLocks noGrp="1"/>
          </p:cNvSpPr>
          <p:nvPr>
            <p:ph type="ftr" sz="quarter" idx="2"/>
          </p:nvPr>
        </p:nvSpPr>
        <p:spPr>
          <a:xfrm>
            <a:off x="0" y="8773011"/>
            <a:ext cx="3011012" cy="461489"/>
          </a:xfrm>
          <a:prstGeom prst="rect">
            <a:avLst/>
          </a:prstGeom>
        </p:spPr>
        <p:txBody>
          <a:bodyPr vert="horz" lIns="91001" tIns="45501" rIns="91001" bIns="45501" rtlCol="0" anchor="b"/>
          <a:lstStyle>
            <a:lvl1pPr algn="l">
              <a:defRPr sz="1200"/>
            </a:lvl1pPr>
          </a:lstStyle>
          <a:p>
            <a:endParaRPr lang="en-US"/>
          </a:p>
        </p:txBody>
      </p:sp>
      <p:sp>
        <p:nvSpPr>
          <p:cNvPr id="5" name="Slide Number Placeholder 4"/>
          <p:cNvSpPr>
            <a:spLocks noGrp="1"/>
          </p:cNvSpPr>
          <p:nvPr>
            <p:ph type="sldNum" sz="quarter" idx="3"/>
          </p:nvPr>
        </p:nvSpPr>
        <p:spPr>
          <a:xfrm>
            <a:off x="3937477" y="8773011"/>
            <a:ext cx="3011012" cy="461489"/>
          </a:xfrm>
          <a:prstGeom prst="rect">
            <a:avLst/>
          </a:prstGeom>
        </p:spPr>
        <p:txBody>
          <a:bodyPr vert="horz" lIns="91001" tIns="45501" rIns="91001" bIns="45501" rtlCol="0" anchor="b"/>
          <a:lstStyle>
            <a:lvl1pPr algn="r">
              <a:defRPr sz="1200"/>
            </a:lvl1pPr>
          </a:lstStyle>
          <a:p>
            <a:fld id="{609A7507-6B4F-4256-A516-9424BEAF1E09}" type="slidenum">
              <a:rPr lang="en-US" smtClean="0"/>
              <a:t>‹#›</a:t>
            </a:fld>
            <a:endParaRPr lang="en-US"/>
          </a:p>
        </p:txBody>
      </p:sp>
    </p:spTree>
    <p:extLst>
      <p:ext uri="{BB962C8B-B14F-4D97-AF65-F5344CB8AC3E}">
        <p14:creationId xmlns:p14="http://schemas.microsoft.com/office/powerpoint/2010/main" val="424249419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40E49C4C-C684-433A-AB8E-F05AFBAF40AE}" type="datetimeFigureOut">
              <a:rPr lang="en-US" smtClean="0"/>
              <a:t>1/29/2018</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4B377512-2CC7-4E40-A170-86CEFD0CCB2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E49C4C-C684-433A-AB8E-F05AFBAF40AE}"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377512-2CC7-4E40-A170-86CEFD0CCB2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E49C4C-C684-433A-AB8E-F05AFBAF40AE}"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377512-2CC7-4E40-A170-86CEFD0CCB2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E49C4C-C684-433A-AB8E-F05AFBAF40AE}"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377512-2CC7-4E40-A170-86CEFD0CCB2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E49C4C-C684-433A-AB8E-F05AFBAF40AE}"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377512-2CC7-4E40-A170-86CEFD0CCB2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40E49C4C-C684-433A-AB8E-F05AFBAF40AE}"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377512-2CC7-4E40-A170-86CEFD0CCB2C}"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63440" y="2119313"/>
            <a:ext cx="3200400" cy="3605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0E49C4C-C684-433A-AB8E-F05AFBAF40AE}" type="datetimeFigureOut">
              <a:rPr lang="en-US" smtClean="0"/>
              <a:t>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377512-2CC7-4E40-A170-86CEFD0CCB2C}"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E49C4C-C684-433A-AB8E-F05AFBAF40AE}" type="datetimeFigureOut">
              <a:rPr lang="en-US" smtClean="0"/>
              <a:t>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377512-2CC7-4E40-A170-86CEFD0CCB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E49C4C-C684-433A-AB8E-F05AFBAF40AE}" type="datetimeFigureOut">
              <a:rPr lang="en-US" smtClean="0"/>
              <a:t>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377512-2CC7-4E40-A170-86CEFD0CCB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40E49C4C-C684-433A-AB8E-F05AFBAF40AE}" type="datetimeFigureOut">
              <a:rPr lang="en-US" smtClean="0"/>
              <a:t>1/29/2018</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4B377512-2CC7-4E40-A170-86CEFD0CCB2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40E49C4C-C684-433A-AB8E-F05AFBAF40AE}" type="datetimeFigureOut">
              <a:rPr lang="en-US" smtClean="0"/>
              <a:t>1/29/2018</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4B377512-2CC7-4E40-A170-86CEFD0CCB2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40E49C4C-C684-433A-AB8E-F05AFBAF40AE}" type="datetimeFigureOut">
              <a:rPr lang="en-US" smtClean="0"/>
              <a:t>1/29/2018</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4B377512-2CC7-4E40-A170-86CEFD0CCB2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As you come in…</a:t>
            </a:r>
          </a:p>
        </p:txBody>
      </p:sp>
      <p:sp>
        <p:nvSpPr>
          <p:cNvPr id="5" name="Subtitle 4"/>
          <p:cNvSpPr>
            <a:spLocks noGrp="1"/>
          </p:cNvSpPr>
          <p:nvPr>
            <p:ph type="subTitle" idx="1"/>
          </p:nvPr>
        </p:nvSpPr>
        <p:spPr/>
        <p:txBody>
          <a:bodyPr/>
          <a:lstStyle/>
          <a:p>
            <a:r>
              <a:rPr lang="en-US" dirty="0"/>
              <a:t>Write down some ways you have used probability within the last month.</a:t>
            </a:r>
          </a:p>
        </p:txBody>
      </p:sp>
    </p:spTree>
    <p:extLst>
      <p:ext uri="{BB962C8B-B14F-4D97-AF65-F5344CB8AC3E}">
        <p14:creationId xmlns:p14="http://schemas.microsoft.com/office/powerpoint/2010/main" val="2737765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Way</a:t>
            </a:r>
          </a:p>
        </p:txBody>
      </p:sp>
      <p:sp>
        <p:nvSpPr>
          <p:cNvPr id="3" name="Content Placeholder 2"/>
          <p:cNvSpPr>
            <a:spLocks noGrp="1"/>
          </p:cNvSpPr>
          <p:nvPr>
            <p:ph idx="1"/>
          </p:nvPr>
        </p:nvSpPr>
        <p:spPr/>
        <p:txBody>
          <a:bodyPr/>
          <a:lstStyle/>
          <a:p>
            <a:r>
              <a:rPr lang="en-US" dirty="0"/>
              <a:t>What is another way we could have solved that problem?</a:t>
            </a:r>
          </a:p>
          <a:p>
            <a:r>
              <a:rPr lang="en-US" dirty="0"/>
              <a:t>We could have subtracted the probability of a less than 1 minute call from 1.</a:t>
            </a:r>
          </a:p>
          <a:p>
            <a:r>
              <a:rPr lang="en-US" dirty="0"/>
              <a:t>This is the complement!</a:t>
            </a:r>
          </a:p>
          <a:p>
            <a:r>
              <a:rPr lang="en-US" dirty="0"/>
              <a:t>P(E) + P(E’) = 1</a:t>
            </a:r>
          </a:p>
        </p:txBody>
      </p:sp>
    </p:spTree>
    <p:extLst>
      <p:ext uri="{BB962C8B-B14F-4D97-AF65-F5344CB8AC3E}">
        <p14:creationId xmlns:p14="http://schemas.microsoft.com/office/powerpoint/2010/main" val="2209874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Classwork/Homework</a:t>
            </a:r>
          </a:p>
        </p:txBody>
      </p:sp>
      <p:sp>
        <p:nvSpPr>
          <p:cNvPr id="3" name="Content Placeholder 2"/>
          <p:cNvSpPr>
            <a:spLocks noGrp="1"/>
          </p:cNvSpPr>
          <p:nvPr>
            <p:ph idx="1"/>
          </p:nvPr>
        </p:nvSpPr>
        <p:spPr/>
        <p:txBody>
          <a:bodyPr/>
          <a:lstStyle/>
          <a:p>
            <a:r>
              <a:rPr lang="en-US" dirty="0"/>
              <a:t>Work on p. 40 #1, 3, 4, 7, 8, 12, 23, 24, 26</a:t>
            </a:r>
          </a:p>
          <a:p>
            <a:r>
              <a:rPr lang="en-US" dirty="0"/>
              <a:t>#6, 11, 13 with work are Extra Credit (Do on separate page so that you can turn it in)</a:t>
            </a:r>
          </a:p>
          <a:p>
            <a:r>
              <a:rPr lang="en-US" dirty="0"/>
              <a:t>We will have a Homework Quiz on Wednesday over ALL of 2.1</a:t>
            </a:r>
          </a:p>
        </p:txBody>
      </p:sp>
    </p:spTree>
    <p:extLst>
      <p:ext uri="{BB962C8B-B14F-4D97-AF65-F5344CB8AC3E}">
        <p14:creationId xmlns:p14="http://schemas.microsoft.com/office/powerpoint/2010/main" val="197566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95400"/>
            <a:ext cx="7162799" cy="2327625"/>
          </a:xfrm>
        </p:spPr>
        <p:txBody>
          <a:bodyPr>
            <a:normAutofit/>
          </a:bodyPr>
          <a:lstStyle/>
          <a:p>
            <a:r>
              <a:rPr lang="en-US" dirty="0"/>
              <a:t>Section 2-1 Probabilities, Events, and Equally Likely Outcomes</a:t>
            </a:r>
          </a:p>
        </p:txBody>
      </p:sp>
      <p:sp>
        <p:nvSpPr>
          <p:cNvPr id="3" name="Subtitle 2"/>
          <p:cNvSpPr>
            <a:spLocks noGrp="1"/>
          </p:cNvSpPr>
          <p:nvPr>
            <p:ph type="subTitle" idx="1"/>
          </p:nvPr>
        </p:nvSpPr>
        <p:spPr/>
        <p:txBody>
          <a:bodyPr/>
          <a:lstStyle/>
          <a:p>
            <a:r>
              <a:rPr lang="en-US" dirty="0"/>
              <a:t>CLE 3126.5.1 Develop concepts in probability, including sample space and event probabilities</a:t>
            </a:r>
          </a:p>
        </p:txBody>
      </p:sp>
    </p:spTree>
    <p:extLst>
      <p:ext uri="{BB962C8B-B14F-4D97-AF65-F5344CB8AC3E}">
        <p14:creationId xmlns:p14="http://schemas.microsoft.com/office/powerpoint/2010/main" val="4027166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Vocabulary</a:t>
            </a:r>
          </a:p>
        </p:txBody>
      </p:sp>
      <p:sp>
        <p:nvSpPr>
          <p:cNvPr id="3" name="Content Placeholder 2"/>
          <p:cNvSpPr>
            <a:spLocks noGrp="1"/>
          </p:cNvSpPr>
          <p:nvPr>
            <p:ph idx="1"/>
          </p:nvPr>
        </p:nvSpPr>
        <p:spPr/>
        <p:txBody>
          <a:bodyPr/>
          <a:lstStyle/>
          <a:p>
            <a:r>
              <a:rPr lang="en-US" dirty="0"/>
              <a:t>Probability: A number assigned to an outcome of an experiment expressing how likely that outcome is to occur</a:t>
            </a:r>
          </a:p>
          <a:p>
            <a:r>
              <a:rPr lang="en-US" dirty="0"/>
              <a:t>Sample Space:  Set of all possible outcomes of an experiment</a:t>
            </a:r>
          </a:p>
          <a:p>
            <a:r>
              <a:rPr lang="en-US" dirty="0"/>
              <a:t>Event: A subset of a sample space</a:t>
            </a:r>
          </a:p>
        </p:txBody>
      </p:sp>
    </p:spTree>
    <p:extLst>
      <p:ext uri="{BB962C8B-B14F-4D97-AF65-F5344CB8AC3E}">
        <p14:creationId xmlns:p14="http://schemas.microsoft.com/office/powerpoint/2010/main" val="2155978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 Practice</a:t>
            </a:r>
          </a:p>
        </p:txBody>
      </p:sp>
      <p:sp>
        <p:nvSpPr>
          <p:cNvPr id="3" name="Content Placeholder 2"/>
          <p:cNvSpPr>
            <a:spLocks noGrp="1"/>
          </p:cNvSpPr>
          <p:nvPr>
            <p:ph idx="1"/>
          </p:nvPr>
        </p:nvSpPr>
        <p:spPr/>
        <p:txBody>
          <a:bodyPr/>
          <a:lstStyle/>
          <a:p>
            <a:r>
              <a:rPr lang="en-US" dirty="0"/>
              <a:t>A coin is flipped 3 times and the result is noted after each flip.  Find the events:</a:t>
            </a:r>
          </a:p>
          <a:p>
            <a:pPr marL="457200" indent="-457200">
              <a:buFont typeface="+mj-lt"/>
              <a:buAutoNum type="arabicPeriod"/>
            </a:pPr>
            <a:r>
              <a:rPr lang="en-US" dirty="0"/>
              <a:t>All heads</a:t>
            </a:r>
          </a:p>
          <a:p>
            <a:pPr marL="457200" indent="-457200">
              <a:buFont typeface="+mj-lt"/>
              <a:buAutoNum type="arabicPeriod"/>
            </a:pPr>
            <a:r>
              <a:rPr lang="en-US" dirty="0"/>
              <a:t>Exactly 2 heads</a:t>
            </a:r>
          </a:p>
          <a:p>
            <a:pPr marL="457200" indent="-457200">
              <a:buFont typeface="+mj-lt"/>
              <a:buAutoNum type="arabicPeriod"/>
            </a:pPr>
            <a:r>
              <a:rPr lang="en-US" dirty="0"/>
              <a:t>At least 2 heads</a:t>
            </a:r>
          </a:p>
        </p:txBody>
      </p:sp>
    </p:spTree>
    <p:extLst>
      <p:ext uri="{BB962C8B-B14F-4D97-AF65-F5344CB8AC3E}">
        <p14:creationId xmlns:p14="http://schemas.microsoft.com/office/powerpoint/2010/main" val="1501705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 Practice</a:t>
            </a:r>
          </a:p>
        </p:txBody>
      </p:sp>
      <p:sp>
        <p:nvSpPr>
          <p:cNvPr id="3" name="Content Placeholder 2"/>
          <p:cNvSpPr>
            <a:spLocks noGrp="1"/>
          </p:cNvSpPr>
          <p:nvPr>
            <p:ph idx="1"/>
          </p:nvPr>
        </p:nvSpPr>
        <p:spPr>
          <a:xfrm>
            <a:off x="1066800" y="2119256"/>
            <a:ext cx="7010400" cy="3976743"/>
          </a:xfrm>
        </p:spPr>
        <p:txBody>
          <a:bodyPr>
            <a:normAutofit/>
          </a:bodyPr>
          <a:lstStyle/>
          <a:p>
            <a:r>
              <a:rPr lang="en-US" dirty="0"/>
              <a:t>A telephone sales representative makes successive calls to potential customers and the result of each call is noted. Calls which result in sales are noted as “S” and calls which result in no sale are noted as “N”.  Calls are made until either 2 “no sale” calls are made or a total of 4 calls.  Find the event E that exactly 1 sale is made.</a:t>
            </a:r>
          </a:p>
          <a:p>
            <a:r>
              <a:rPr lang="en-US" dirty="0"/>
              <a:t>Find the event F that exactly 1 call results in no sale</a:t>
            </a:r>
          </a:p>
        </p:txBody>
      </p:sp>
    </p:spTree>
    <p:extLst>
      <p:ext uri="{BB962C8B-B14F-4D97-AF65-F5344CB8AC3E}">
        <p14:creationId xmlns:p14="http://schemas.microsoft.com/office/powerpoint/2010/main" val="2947082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of Probabilities</a:t>
            </a:r>
          </a:p>
        </p:txBody>
      </p:sp>
      <p:sp>
        <p:nvSpPr>
          <p:cNvPr id="3" name="Content Placeholder 2"/>
          <p:cNvSpPr>
            <a:spLocks noGrp="1"/>
          </p:cNvSpPr>
          <p:nvPr>
            <p:ph idx="1"/>
          </p:nvPr>
        </p:nvSpPr>
        <p:spPr/>
        <p:txBody>
          <a:bodyPr/>
          <a:lstStyle/>
          <a:p>
            <a:r>
              <a:rPr lang="en-US" dirty="0"/>
              <a:t>Probability values can only be between 0 and 1</a:t>
            </a:r>
          </a:p>
          <a:p>
            <a:r>
              <a:rPr lang="en-US" dirty="0"/>
              <a:t>The probability of the sample space is 1</a:t>
            </a:r>
          </a:p>
          <a:p>
            <a:r>
              <a:rPr lang="en-US" dirty="0"/>
              <a:t>The probability of all outcomes need to add up to equal 1</a:t>
            </a:r>
          </a:p>
          <a:p>
            <a:r>
              <a:rPr lang="en-US" dirty="0"/>
              <a:t>The probability of an individual outcome is the </a:t>
            </a:r>
            <a:r>
              <a:rPr lang="en-US" b="1" dirty="0"/>
              <a:t>weight</a:t>
            </a:r>
            <a:endParaRPr lang="en-US" dirty="0"/>
          </a:p>
        </p:txBody>
      </p:sp>
    </p:spTree>
    <p:extLst>
      <p:ext uri="{BB962C8B-B14F-4D97-AF65-F5344CB8AC3E}">
        <p14:creationId xmlns:p14="http://schemas.microsoft.com/office/powerpoint/2010/main" val="671636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Assignment of Probability Practice</a:t>
            </a:r>
          </a:p>
        </p:txBody>
      </p:sp>
      <p:sp>
        <p:nvSpPr>
          <p:cNvPr id="3" name="Content Placeholder 2"/>
          <p:cNvSpPr>
            <a:spLocks noGrp="1"/>
          </p:cNvSpPr>
          <p:nvPr>
            <p:ph idx="1"/>
          </p:nvPr>
        </p:nvSpPr>
        <p:spPr>
          <a:xfrm>
            <a:off x="1463040" y="2119256"/>
            <a:ext cx="6196405" cy="4052943"/>
          </a:xfrm>
        </p:spPr>
        <p:txBody>
          <a:bodyPr>
            <a:normAutofit/>
          </a:bodyPr>
          <a:lstStyle/>
          <a:p>
            <a:r>
              <a:rPr lang="en-US" dirty="0"/>
              <a:t>A white-tailed deer population is found to have three classes: Adequately Nourished, Undernourished, and Extremely Undernourished.  The number of undernourished deer outnumber the adequately nourished deer by 5 to 1. The extremely undernourished deer outnumber the adequately nourished deer by 4 to 1. Find the probability of finding one of each deer.</a:t>
            </a:r>
          </a:p>
        </p:txBody>
      </p:sp>
    </p:spTree>
    <p:extLst>
      <p:ext uri="{BB962C8B-B14F-4D97-AF65-F5344CB8AC3E}">
        <p14:creationId xmlns:p14="http://schemas.microsoft.com/office/powerpoint/2010/main" val="4142493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Probability of an Event</a:t>
            </a:r>
          </a:p>
        </p:txBody>
      </p:sp>
      <p:sp>
        <p:nvSpPr>
          <p:cNvPr id="3" name="Content Placeholder 2"/>
          <p:cNvSpPr>
            <a:spLocks noGrp="1"/>
          </p:cNvSpPr>
          <p:nvPr>
            <p:ph idx="1"/>
          </p:nvPr>
        </p:nvSpPr>
        <p:spPr/>
        <p:txBody>
          <a:bodyPr/>
          <a:lstStyle/>
          <a:p>
            <a:r>
              <a:rPr lang="en-US" dirty="0"/>
              <a:t>The probability of an event, P(E) is defined to be the sum of the probabilities of the outcomes in E.</a:t>
            </a:r>
          </a:p>
        </p:txBody>
      </p:sp>
    </p:spTree>
    <p:extLst>
      <p:ext uri="{BB962C8B-B14F-4D97-AF65-F5344CB8AC3E}">
        <p14:creationId xmlns:p14="http://schemas.microsoft.com/office/powerpoint/2010/main" val="2439566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Probability of an Event Practice</a:t>
            </a:r>
          </a:p>
        </p:txBody>
      </p:sp>
      <p:sp>
        <p:nvSpPr>
          <p:cNvPr id="3" name="Content Placeholder 2"/>
          <p:cNvSpPr>
            <a:spLocks noGrp="1"/>
          </p:cNvSpPr>
          <p:nvPr>
            <p:ph idx="1"/>
          </p:nvPr>
        </p:nvSpPr>
        <p:spPr/>
        <p:txBody>
          <a:bodyPr>
            <a:normAutofit lnSpcReduction="10000"/>
          </a:bodyPr>
          <a:lstStyle/>
          <a:p>
            <a:r>
              <a:rPr lang="en-US" dirty="0"/>
              <a:t>A customer telephone service lines records the lengths of call and classifies the calls based on length.  The probability of a less than 1 minute call is .15.  The probability of a call between 1 and 3 minutes is .25. The probability of a call between 3 and 5 minutes is .40.  The probability of a call lasting more than 5 minutes is .20. Let E be the event that a call of length at least 1 minute is received.  Find P(E)</a:t>
            </a:r>
          </a:p>
        </p:txBody>
      </p:sp>
    </p:spTree>
    <p:extLst>
      <p:ext uri="{BB962C8B-B14F-4D97-AF65-F5344CB8AC3E}">
        <p14:creationId xmlns:p14="http://schemas.microsoft.com/office/powerpoint/2010/main" val="64108689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6525</TotalTime>
  <Words>538</Words>
  <Application>Microsoft Office PowerPoint</Application>
  <PresentationFormat>On-screen Show (4:3)</PresentationFormat>
  <Paragraphs>36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Brush Script MT</vt:lpstr>
      <vt:lpstr>Calibri</vt:lpstr>
      <vt:lpstr>Constantia</vt:lpstr>
      <vt:lpstr>Franklin Gothic Book</vt:lpstr>
      <vt:lpstr>Rage Italic</vt:lpstr>
      <vt:lpstr>Pushpin</vt:lpstr>
      <vt:lpstr>As you come in…</vt:lpstr>
      <vt:lpstr>Section 2-1 Probabilities, Events, and Equally Likely Outcomes</vt:lpstr>
      <vt:lpstr>Vocabulary</vt:lpstr>
      <vt:lpstr>Event Practice</vt:lpstr>
      <vt:lpstr>Event Practice</vt:lpstr>
      <vt:lpstr>Assignment of Probabilities</vt:lpstr>
      <vt:lpstr>Assignment of Probability Practice</vt:lpstr>
      <vt:lpstr>Probability of an Event</vt:lpstr>
      <vt:lpstr>Probability of an Event Practice</vt:lpstr>
      <vt:lpstr>Another Way</vt:lpstr>
      <vt:lpstr>Classwork/Homework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2-1 Probabilities, Events, and Equally Likely Outcomes</dc:title>
  <dc:creator>Geoff Combs</dc:creator>
  <cp:lastModifiedBy>Geoff Combs</cp:lastModifiedBy>
  <cp:revision>15</cp:revision>
  <cp:lastPrinted>2016-08-17T16:34:32Z</cp:lastPrinted>
  <dcterms:created xsi:type="dcterms:W3CDTF">2013-01-14T13:37:48Z</dcterms:created>
  <dcterms:modified xsi:type="dcterms:W3CDTF">2018-01-29T20:25:08Z</dcterms:modified>
</cp:coreProperties>
</file>