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7" r:id="rId2"/>
    <p:sldId id="258" r:id="rId3"/>
    <p:sldId id="269" r:id="rId4"/>
    <p:sldId id="268" r:id="rId5"/>
    <p:sldId id="256" r:id="rId6"/>
    <p:sldId id="259" r:id="rId7"/>
    <p:sldId id="260" r:id="rId8"/>
    <p:sldId id="261" r:id="rId9"/>
    <p:sldId id="262" r:id="rId10"/>
    <p:sldId id="263" r:id="rId11"/>
    <p:sldId id="270" r:id="rId12"/>
    <p:sldId id="271" r:id="rId13"/>
    <p:sldId id="272" r:id="rId14"/>
    <p:sldId id="264" r:id="rId15"/>
    <p:sldId id="265" r:id="rId16"/>
    <p:sldId id="266" r:id="rId17"/>
    <p:sldId id="267" r:id="rId1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D1A78-E42B-4306-8C65-5ED5622EF6D9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90581-F95F-4C35-A9A5-1E2D4A845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CEC7323-14DF-4B8A-93D9-672A3718CB6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9B5304-3F35-4D87-832D-2B9BB57E6F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298448" y="2121406"/>
            <a:ext cx="3200400" cy="42031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	{SS, SNS, SNN, NSS, NSN, NN}</a:t>
            </a:r>
          </a:p>
          <a:p>
            <a:pPr marL="0" indent="0">
              <a:buNone/>
            </a:pPr>
            <a:r>
              <a:rPr lang="en-US" dirty="0"/>
              <a:t>2.	{SSS, SSNS, SSNNS, SSNNN, SNSS, SNSNS, SNSNN, SNNSS, SNNSN, SNNN, NSSS, NSSNS, NSSNN, NSNSS, NSNSN, NSNN, NNSSS, NNSSN, NNSN, NNN}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	w</a:t>
            </a:r>
            <a:r>
              <a:rPr lang="en-US" baseline="-25000" dirty="0"/>
              <a:t>2</a:t>
            </a:r>
            <a:r>
              <a:rPr lang="en-US" dirty="0"/>
              <a:t> = .30</a:t>
            </a:r>
          </a:p>
          <a:p>
            <a:pPr marL="0" indent="0">
              <a:buNone/>
            </a:pPr>
            <a:r>
              <a:rPr lang="en-US" dirty="0"/>
              <a:t>4)	w</a:t>
            </a:r>
            <a:r>
              <a:rPr lang="en-US" baseline="-25000" dirty="0"/>
              <a:t>4</a:t>
            </a:r>
            <a:r>
              <a:rPr lang="en-US" dirty="0"/>
              <a:t> = .17</a:t>
            </a:r>
          </a:p>
          <a:p>
            <a:pPr marL="0" indent="0">
              <a:buNone/>
            </a:pPr>
            <a:r>
              <a:rPr lang="en-US" dirty="0"/>
              <a:t>11)	.75</a:t>
            </a:r>
          </a:p>
          <a:p>
            <a:pPr marL="0" indent="0">
              <a:buNone/>
            </a:pPr>
            <a:r>
              <a:rPr lang="en-US" dirty="0"/>
              <a:t>12a)	.52</a:t>
            </a:r>
          </a:p>
          <a:p>
            <a:pPr marL="0" indent="0">
              <a:buNone/>
            </a:pPr>
            <a:r>
              <a:rPr lang="en-US" dirty="0"/>
              <a:t>12b)	.48</a:t>
            </a:r>
          </a:p>
          <a:p>
            <a:pPr marL="0" indent="0">
              <a:buNone/>
            </a:pPr>
            <a:r>
              <a:rPr lang="en-US" dirty="0"/>
              <a:t>12c)	1</a:t>
            </a:r>
          </a:p>
          <a:p>
            <a:pPr marL="0" indent="0">
              <a:buNone/>
            </a:pPr>
            <a:r>
              <a:rPr lang="en-US" dirty="0"/>
              <a:t>13)	1/12 or .083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5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different 4-letter words can be formed from the letters of “math”?</a:t>
            </a:r>
          </a:p>
          <a:p>
            <a:r>
              <a:rPr lang="en-US" dirty="0"/>
              <a:t>How about “book”?</a:t>
            </a:r>
          </a:p>
          <a:p>
            <a:r>
              <a:rPr lang="en-US" dirty="0"/>
              <a:t>When letters repeat, divide by factorial of repeated letters…</a:t>
            </a:r>
          </a:p>
          <a:p>
            <a:r>
              <a:rPr lang="en-US" dirty="0"/>
              <a:t>How about “banana”?</a:t>
            </a:r>
          </a:p>
        </p:txBody>
      </p:sp>
    </p:spTree>
    <p:extLst>
      <p:ext uri="{BB962C8B-B14F-4D97-AF65-F5344CB8AC3E}">
        <p14:creationId xmlns:p14="http://schemas.microsoft.com/office/powerpoint/2010/main" val="23900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Classwork/Homework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p. 47 #1 – 15</a:t>
            </a:r>
          </a:p>
          <a:p>
            <a:r>
              <a:rPr lang="en-US" dirty="0"/>
              <a:t>Quiz tomorrow</a:t>
            </a:r>
          </a:p>
          <a:p>
            <a:r>
              <a:rPr lang="en-US" dirty="0"/>
              <a:t>Test on Thursday</a:t>
            </a:r>
          </a:p>
        </p:txBody>
      </p:sp>
    </p:spTree>
    <p:extLst>
      <p:ext uri="{BB962C8B-B14F-4D97-AF65-F5344CB8AC3E}">
        <p14:creationId xmlns:p14="http://schemas.microsoft.com/office/powerpoint/2010/main" val="174321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1a.	5040</a:t>
            </a:r>
          </a:p>
          <a:p>
            <a:pPr marL="0" indent="0">
              <a:buNone/>
            </a:pPr>
            <a:r>
              <a:rPr lang="en-US" dirty="0"/>
              <a:t>1b.	56</a:t>
            </a:r>
          </a:p>
          <a:p>
            <a:pPr marL="0" indent="0">
              <a:buNone/>
            </a:pPr>
            <a:r>
              <a:rPr lang="en-US" dirty="0"/>
              <a:t>1c.	504</a:t>
            </a:r>
          </a:p>
          <a:p>
            <a:pPr marL="0" indent="0">
              <a:buNone/>
            </a:pPr>
            <a:r>
              <a:rPr lang="en-US" dirty="0"/>
              <a:t>1d.	2598960</a:t>
            </a:r>
          </a:p>
          <a:p>
            <a:pPr marL="0" indent="0">
              <a:buNone/>
            </a:pPr>
            <a:r>
              <a:rPr lang="en-US" dirty="0"/>
              <a:t>2a.	24</a:t>
            </a:r>
          </a:p>
          <a:p>
            <a:pPr marL="0" indent="0">
              <a:buNone/>
            </a:pPr>
            <a:r>
              <a:rPr lang="en-US" dirty="0"/>
              <a:t>2b.	718</a:t>
            </a:r>
          </a:p>
          <a:p>
            <a:pPr marL="0" indent="0">
              <a:buNone/>
            </a:pPr>
            <a:r>
              <a:rPr lang="en-US" dirty="0"/>
              <a:t>2c.	40320</a:t>
            </a:r>
          </a:p>
          <a:p>
            <a:pPr marL="0" indent="0">
              <a:buNone/>
            </a:pPr>
            <a:r>
              <a:rPr lang="en-US" dirty="0"/>
              <a:t>2d.	126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	360</a:t>
            </a:r>
          </a:p>
          <a:p>
            <a:pPr marL="0" indent="0">
              <a:buNone/>
            </a:pPr>
            <a:r>
              <a:rPr lang="en-US" dirty="0"/>
              <a:t>4.	42</a:t>
            </a:r>
          </a:p>
          <a:p>
            <a:pPr marL="0" indent="0">
              <a:buNone/>
            </a:pPr>
            <a:r>
              <a:rPr lang="en-US" dirty="0"/>
              <a:t>5.	120</a:t>
            </a:r>
          </a:p>
          <a:p>
            <a:pPr marL="0" indent="0">
              <a:buNone/>
            </a:pPr>
            <a:r>
              <a:rPr lang="en-US" dirty="0"/>
              <a:t>6.	210</a:t>
            </a:r>
          </a:p>
          <a:p>
            <a:pPr marL="0" indent="0">
              <a:buNone/>
            </a:pPr>
            <a:r>
              <a:rPr lang="en-US" dirty="0"/>
              <a:t>7.	484</a:t>
            </a:r>
          </a:p>
          <a:p>
            <a:pPr marL="0" indent="0">
              <a:buNone/>
            </a:pPr>
            <a:r>
              <a:rPr lang="en-US" dirty="0"/>
              <a:t>8.	360</a:t>
            </a:r>
          </a:p>
          <a:p>
            <a:pPr marL="0" indent="0">
              <a:buNone/>
            </a:pPr>
            <a:r>
              <a:rPr lang="en-US" dirty="0"/>
              <a:t>9.	60; 24</a:t>
            </a:r>
          </a:p>
          <a:p>
            <a:pPr marL="0" indent="0">
              <a:buNone/>
            </a:pPr>
            <a:r>
              <a:rPr lang="en-US" dirty="0"/>
              <a:t>10.	504</a:t>
            </a:r>
          </a:p>
        </p:txBody>
      </p:sp>
    </p:spTree>
    <p:extLst>
      <p:ext uri="{BB962C8B-B14F-4D97-AF65-F5344CB8AC3E}">
        <p14:creationId xmlns:p14="http://schemas.microsoft.com/office/powerpoint/2010/main" val="892565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11.	56</a:t>
            </a:r>
          </a:p>
          <a:p>
            <a:pPr marL="0" indent="0">
              <a:buNone/>
            </a:pPr>
            <a:r>
              <a:rPr lang="en-US" dirty="0"/>
              <a:t>12.	840; 480</a:t>
            </a:r>
          </a:p>
          <a:p>
            <a:pPr marL="0" indent="0">
              <a:buNone/>
            </a:pPr>
            <a:r>
              <a:rPr lang="en-US" dirty="0"/>
              <a:t>13.	720; 600</a:t>
            </a:r>
          </a:p>
          <a:p>
            <a:pPr marL="0" indent="0">
              <a:buNone/>
            </a:pPr>
            <a:r>
              <a:rPr lang="en-US" dirty="0"/>
              <a:t>14.	3.76 x 10</a:t>
            </a:r>
            <a:r>
              <a:rPr lang="en-US" baseline="30000" dirty="0"/>
              <a:t>48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15.	504</a:t>
            </a:r>
          </a:p>
        </p:txBody>
      </p:sp>
    </p:spTree>
    <p:extLst>
      <p:ext uri="{BB962C8B-B14F-4D97-AF65-F5344CB8AC3E}">
        <p14:creationId xmlns:p14="http://schemas.microsoft.com/office/powerpoint/2010/main" val="3528394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Selecting a certain number of objects with no concern about order</a:t>
            </a:r>
          </a:p>
          <a:p>
            <a:r>
              <a:rPr lang="en-US" dirty="0"/>
              <a:t>A subset of </a:t>
            </a:r>
            <a:r>
              <a:rPr lang="en-US" i="1" dirty="0"/>
              <a:t>r</a:t>
            </a:r>
            <a:r>
              <a:rPr lang="en-US" dirty="0"/>
              <a:t> objects can be selected from a set of </a:t>
            </a:r>
            <a:r>
              <a:rPr lang="en-US" i="1" dirty="0"/>
              <a:t>n</a:t>
            </a:r>
            <a:r>
              <a:rPr lang="en-US" dirty="0"/>
              <a:t> distinct objects by:</a:t>
            </a:r>
          </a:p>
          <a:p>
            <a:pPr marL="0" indent="0">
              <a:buNone/>
            </a:pPr>
            <a:r>
              <a:rPr lang="en-US" dirty="0"/>
              <a:t>	C(n, r) = n!/[(n – r)! r!]</a:t>
            </a:r>
          </a:p>
          <a:p>
            <a:r>
              <a:rPr lang="en-US" dirty="0"/>
              <a:t>Once again, can be done easily on the calculator</a:t>
            </a:r>
          </a:p>
        </p:txBody>
      </p:sp>
    </p:spTree>
    <p:extLst>
      <p:ext uri="{BB962C8B-B14F-4D97-AF65-F5344CB8AC3E}">
        <p14:creationId xmlns:p14="http://schemas.microsoft.com/office/powerpoint/2010/main" val="3979860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662544"/>
          </a:xfrm>
        </p:spPr>
        <p:txBody>
          <a:bodyPr>
            <a:normAutofit/>
          </a:bodyPr>
          <a:lstStyle/>
          <a:p>
            <a:r>
              <a:rPr lang="en-US" dirty="0"/>
              <a:t>There are 8 engineers qualified to serve on a design team.  If the team is to consist of 5 engineers, how many possible teams can be created?</a:t>
            </a:r>
          </a:p>
          <a:p>
            <a:r>
              <a:rPr lang="en-US" dirty="0"/>
              <a:t>The core curriculum at Gigantic State University requires that each student takes 2 Humanities courses from a choice of 5 classes and 2 Science from a choice of 4 classes. Find the number of different course selections available</a:t>
            </a:r>
          </a:p>
        </p:txBody>
      </p:sp>
    </p:spTree>
    <p:extLst>
      <p:ext uri="{BB962C8B-B14F-4D97-AF65-F5344CB8AC3E}">
        <p14:creationId xmlns:p14="http://schemas.microsoft.com/office/powerpoint/2010/main" val="137263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Between Permutations/Combinations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Permutations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Combinations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Order matters</a:t>
            </a:r>
          </a:p>
          <a:p>
            <a:r>
              <a:rPr lang="en-US" dirty="0"/>
              <a:t>Often used when looking for “positions” or “rank”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Order irrelevant</a:t>
            </a:r>
          </a:p>
          <a:p>
            <a:r>
              <a:rPr lang="en-US" dirty="0"/>
              <a:t>Often used when wanting to form a team or a choice</a:t>
            </a:r>
          </a:p>
        </p:txBody>
      </p:sp>
    </p:spTree>
    <p:extLst>
      <p:ext uri="{BB962C8B-B14F-4D97-AF65-F5344CB8AC3E}">
        <p14:creationId xmlns:p14="http://schemas.microsoft.com/office/powerpoint/2010/main" val="4152292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Classwork/Homework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Worksheet</a:t>
            </a:r>
          </a:p>
          <a:p>
            <a:r>
              <a:rPr lang="en-US" dirty="0"/>
              <a:t>Quiz Tomorrow over Basic Probability, Permutations, and Combinations</a:t>
            </a:r>
          </a:p>
          <a:p>
            <a:r>
              <a:rPr lang="en-US" dirty="0"/>
              <a:t>Test Thursday</a:t>
            </a:r>
          </a:p>
        </p:txBody>
      </p:sp>
    </p:spTree>
    <p:extLst>
      <p:ext uri="{BB962C8B-B14F-4D97-AF65-F5344CB8AC3E}">
        <p14:creationId xmlns:p14="http://schemas.microsoft.com/office/powerpoint/2010/main" val="270186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23)	Pass: 85%</a:t>
            </a:r>
          </a:p>
          <a:p>
            <a:pPr marL="0" indent="0">
              <a:buNone/>
            </a:pPr>
            <a:r>
              <a:rPr lang="en-US" dirty="0"/>
              <a:t>	Fail/With: 15%</a:t>
            </a:r>
          </a:p>
          <a:p>
            <a:pPr marL="0" indent="0">
              <a:buNone/>
            </a:pPr>
            <a:r>
              <a:rPr lang="en-US" dirty="0"/>
              <a:t>24a)	{Underweight (U), extremely underweight (X), normal weight (N)}</a:t>
            </a:r>
          </a:p>
          <a:p>
            <a:pPr marL="0" indent="0">
              <a:buNone/>
            </a:pPr>
            <a:r>
              <a:rPr lang="en-US" dirty="0"/>
              <a:t>24b)	P(U) = .19, P(X) = .06, P(N) = .75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119312"/>
            <a:ext cx="3200400" cy="40528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25)	P($10) = .01, P($1000) = .0002 P($10000) = .00001 P($0) = .98979</a:t>
            </a:r>
          </a:p>
          <a:p>
            <a:pPr marL="0" indent="0">
              <a:buNone/>
            </a:pPr>
            <a:r>
              <a:rPr lang="en-US" dirty="0"/>
              <a:t>26)	P(Sales) = .55 P(not sales) = .45</a:t>
            </a:r>
          </a:p>
          <a:p>
            <a:pPr marL="0" indent="0">
              <a:buNone/>
            </a:pPr>
            <a:r>
              <a:rPr lang="en-US" dirty="0"/>
              <a:t>35)	6</a:t>
            </a:r>
          </a:p>
          <a:p>
            <a:pPr marL="0" indent="0">
              <a:buNone/>
            </a:pPr>
            <a:r>
              <a:rPr lang="en-US" dirty="0"/>
              <a:t>36a)	1/3</a:t>
            </a:r>
          </a:p>
          <a:p>
            <a:pPr marL="0" indent="0">
              <a:buNone/>
            </a:pPr>
            <a:r>
              <a:rPr lang="en-US"/>
              <a:t>36b)	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3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Turn your Word Problem into the Bin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7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27a.	36</a:t>
            </a:r>
          </a:p>
          <a:p>
            <a:pPr marL="0" indent="0">
              <a:buNone/>
            </a:pPr>
            <a:r>
              <a:rPr lang="en-US" dirty="0"/>
              <a:t>27b.	1/36</a:t>
            </a:r>
          </a:p>
          <a:p>
            <a:pPr marL="0" indent="0">
              <a:buNone/>
            </a:pPr>
            <a:r>
              <a:rPr lang="en-US" dirty="0"/>
              <a:t>27c.	1/4</a:t>
            </a:r>
          </a:p>
          <a:p>
            <a:pPr marL="0" indent="0">
              <a:buNone/>
            </a:pPr>
            <a:r>
              <a:rPr lang="en-US" dirty="0"/>
              <a:t>28a.	4/9</a:t>
            </a:r>
          </a:p>
          <a:p>
            <a:pPr marL="0" indent="0">
              <a:buNone/>
            </a:pPr>
            <a:r>
              <a:rPr lang="en-US" dirty="0"/>
              <a:t>28b.	5/9</a:t>
            </a:r>
          </a:p>
          <a:p>
            <a:pPr marL="0" indent="0">
              <a:buNone/>
            </a:pPr>
            <a:r>
              <a:rPr lang="en-US" dirty="0"/>
              <a:t>29a.	20</a:t>
            </a:r>
          </a:p>
          <a:p>
            <a:pPr marL="0" indent="0">
              <a:buNone/>
            </a:pPr>
            <a:r>
              <a:rPr lang="en-US" dirty="0"/>
              <a:t>29b.	1/20</a:t>
            </a:r>
          </a:p>
          <a:p>
            <a:pPr marL="0" indent="0">
              <a:buNone/>
            </a:pPr>
            <a:r>
              <a:rPr lang="en-US" dirty="0"/>
              <a:t>29c.	9/10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30.	3/5</a:t>
            </a:r>
          </a:p>
          <a:p>
            <a:pPr marL="0" indent="0">
              <a:buNone/>
            </a:pPr>
            <a:r>
              <a:rPr lang="en-US" dirty="0"/>
              <a:t>31.	8; 1/8</a:t>
            </a:r>
          </a:p>
          <a:p>
            <a:pPr marL="0" indent="0">
              <a:buNone/>
            </a:pPr>
            <a:r>
              <a:rPr lang="en-US" dirty="0"/>
              <a:t>32.	1/2</a:t>
            </a:r>
          </a:p>
          <a:p>
            <a:pPr marL="0" indent="0">
              <a:buNone/>
            </a:pPr>
            <a:r>
              <a:rPr lang="en-US" dirty="0"/>
              <a:t>35.	6</a:t>
            </a:r>
          </a:p>
          <a:p>
            <a:pPr marL="0" indent="0">
              <a:buNone/>
            </a:pPr>
            <a:r>
              <a:rPr lang="en-US" dirty="0"/>
              <a:t>36.	1/3; 1/2</a:t>
            </a:r>
          </a:p>
          <a:p>
            <a:pPr marL="0" indent="0">
              <a:buNone/>
            </a:pPr>
            <a:r>
              <a:rPr lang="en-US" dirty="0"/>
              <a:t>37a.	25</a:t>
            </a:r>
          </a:p>
          <a:p>
            <a:pPr marL="0" indent="0">
              <a:buNone/>
            </a:pPr>
            <a:r>
              <a:rPr lang="en-US" dirty="0"/>
              <a:t>37b.	1/25</a:t>
            </a:r>
          </a:p>
          <a:p>
            <a:pPr marL="0" indent="0">
              <a:buNone/>
            </a:pPr>
            <a:r>
              <a:rPr lang="en-US" dirty="0"/>
              <a:t>37c.	21/25</a:t>
            </a:r>
          </a:p>
        </p:txBody>
      </p:sp>
    </p:spTree>
    <p:extLst>
      <p:ext uri="{BB962C8B-B14F-4D97-AF65-F5344CB8AC3E}">
        <p14:creationId xmlns:p14="http://schemas.microsoft.com/office/powerpoint/2010/main" val="235365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Permutations &amp; Combinations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CLE 3126.5.2 Distinguish between and use permutations and combinations to solve problems</a:t>
            </a:r>
          </a:p>
        </p:txBody>
      </p:sp>
    </p:spTree>
    <p:extLst>
      <p:ext uri="{BB962C8B-B14F-4D97-AF65-F5344CB8AC3E}">
        <p14:creationId xmlns:p14="http://schemas.microsoft.com/office/powerpoint/2010/main" val="374208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Symbolized by “!”</a:t>
            </a:r>
          </a:p>
          <a:p>
            <a:r>
              <a:rPr lang="en-US" dirty="0"/>
              <a:t>Means you multiply the given number by every number below it to 1</a:t>
            </a:r>
          </a:p>
          <a:p>
            <a:r>
              <a:rPr lang="en-US" dirty="0"/>
              <a:t>5! = 5 x 4 x 3 x 2 x 1</a:t>
            </a:r>
          </a:p>
          <a:p>
            <a:r>
              <a:rPr lang="en-US" dirty="0"/>
              <a:t>0! = 1</a:t>
            </a:r>
          </a:p>
          <a:p>
            <a:r>
              <a:rPr lang="en-US" dirty="0"/>
              <a:t>Can be done easily on a Graphing Calculator…</a:t>
            </a:r>
          </a:p>
        </p:txBody>
      </p:sp>
    </p:spTree>
    <p:extLst>
      <p:ext uri="{BB962C8B-B14F-4D97-AF65-F5344CB8AC3E}">
        <p14:creationId xmlns:p14="http://schemas.microsoft.com/office/powerpoint/2010/main" val="193743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129143"/>
          </a:xfrm>
        </p:spPr>
        <p:txBody>
          <a:bodyPr>
            <a:normAutofit/>
          </a:bodyPr>
          <a:lstStyle/>
          <a:p>
            <a:r>
              <a:rPr lang="en-US" dirty="0"/>
              <a:t>A permutation is an </a:t>
            </a:r>
            <a:r>
              <a:rPr lang="en-US" b="1" i="1" u="sng" dirty="0"/>
              <a:t>ordered</a:t>
            </a:r>
            <a:r>
              <a:rPr lang="en-US" dirty="0"/>
              <a:t> list of elements selected from a set.  Two permutations are different unless they  consist of exactly the same elements in exactly the same order</a:t>
            </a:r>
          </a:p>
          <a:p>
            <a:r>
              <a:rPr lang="en-US" dirty="0"/>
              <a:t>Follows from the Multiplication Principle we learned in Chapter 1</a:t>
            </a:r>
          </a:p>
          <a:p>
            <a:r>
              <a:rPr lang="en-US" dirty="0"/>
              <a:t>A city is divided into 3 districts to be surveyed by 5 employees.  How many different ways can employees be assigned to the districts, assuming one per district?</a:t>
            </a:r>
          </a:p>
        </p:txBody>
      </p:sp>
    </p:spTree>
    <p:extLst>
      <p:ext uri="{BB962C8B-B14F-4D97-AF65-F5344CB8AC3E}">
        <p14:creationId xmlns:p14="http://schemas.microsoft.com/office/powerpoint/2010/main" val="102081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permutations of </a:t>
            </a:r>
            <a:r>
              <a:rPr lang="en-US" i="1" dirty="0"/>
              <a:t>n</a:t>
            </a:r>
            <a:r>
              <a:rPr lang="en-US" dirty="0"/>
              <a:t> distinct objects taken </a:t>
            </a:r>
            <a:r>
              <a:rPr lang="en-US" i="1" dirty="0"/>
              <a:t>r</a:t>
            </a:r>
            <a:r>
              <a:rPr lang="en-US" dirty="0"/>
              <a:t> at a time is:</a:t>
            </a:r>
          </a:p>
          <a:p>
            <a:pPr marL="0" indent="0">
              <a:buNone/>
            </a:pPr>
            <a:r>
              <a:rPr lang="en-US" dirty="0"/>
              <a:t>	P(n, r) = n!/(n – r)!</a:t>
            </a:r>
          </a:p>
          <a:p>
            <a:r>
              <a:rPr lang="en-US" dirty="0"/>
              <a:t>Can also be done easily on the calculator…</a:t>
            </a:r>
          </a:p>
        </p:txBody>
      </p:sp>
    </p:spTree>
    <p:extLst>
      <p:ext uri="{BB962C8B-B14F-4D97-AF65-F5344CB8AC3E}">
        <p14:creationId xmlns:p14="http://schemas.microsoft.com/office/powerpoint/2010/main" val="95490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director of a community theater is conducting auditions for a play which has 6 distinct roles: 4 for females and 2 for males.  There are 7 females and 8 males trying out for their gender-specific roles.  How many ways could the females be selected? How about the males? How many different casts could be made from the people trying out?</a:t>
            </a:r>
          </a:p>
        </p:txBody>
      </p:sp>
    </p:spTree>
    <p:extLst>
      <p:ext uri="{BB962C8B-B14F-4D97-AF65-F5344CB8AC3E}">
        <p14:creationId xmlns:p14="http://schemas.microsoft.com/office/powerpoint/2010/main" val="3403570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13377</TotalTime>
  <Words>456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Brush Script MT</vt:lpstr>
      <vt:lpstr>Calibri</vt:lpstr>
      <vt:lpstr>Constantia</vt:lpstr>
      <vt:lpstr>Franklin Gothic Book</vt:lpstr>
      <vt:lpstr>Rage Italic</vt:lpstr>
      <vt:lpstr>Pushpin</vt:lpstr>
      <vt:lpstr>Homework Review</vt:lpstr>
      <vt:lpstr>Homework Review</vt:lpstr>
      <vt:lpstr>Turn your Word Problem into the Bin</vt:lpstr>
      <vt:lpstr>Homework Review</vt:lpstr>
      <vt:lpstr>Permutations &amp; Combinations</vt:lpstr>
      <vt:lpstr>Factorials</vt:lpstr>
      <vt:lpstr>Permutation</vt:lpstr>
      <vt:lpstr>Permutation Principle</vt:lpstr>
      <vt:lpstr>Permutation Problem</vt:lpstr>
      <vt:lpstr>Permutation Problem</vt:lpstr>
      <vt:lpstr>Classwork/Homework Break</vt:lpstr>
      <vt:lpstr>Homework Review</vt:lpstr>
      <vt:lpstr>Homework Review</vt:lpstr>
      <vt:lpstr>Combinations</vt:lpstr>
      <vt:lpstr>Combinations Examples</vt:lpstr>
      <vt:lpstr>Comparison Between Permutations/Combinations</vt:lpstr>
      <vt:lpstr>Classwork/Homework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Permutations &amp; Combinations</dc:title>
  <dc:creator>Geoff Combs</dc:creator>
  <cp:lastModifiedBy>Geoff Combs</cp:lastModifiedBy>
  <cp:revision>25</cp:revision>
  <cp:lastPrinted>2013-01-16T17:34:14Z</cp:lastPrinted>
  <dcterms:created xsi:type="dcterms:W3CDTF">2012-08-23T20:06:51Z</dcterms:created>
  <dcterms:modified xsi:type="dcterms:W3CDTF">2018-02-01T21:56:47Z</dcterms:modified>
</cp:coreProperties>
</file>