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69" r:id="rId4"/>
    <p:sldId id="259" r:id="rId5"/>
    <p:sldId id="260" r:id="rId6"/>
    <p:sldId id="261" r:id="rId7"/>
    <p:sldId id="262" r:id="rId8"/>
    <p:sldId id="263" r:id="rId9"/>
    <p:sldId id="264" r:id="rId10"/>
    <p:sldId id="265" r:id="rId11"/>
    <p:sldId id="266" r:id="rId12"/>
    <p:sldId id="267" r:id="rId13"/>
    <p:sldId id="258" r:id="rId14"/>
    <p:sldId id="268" r:id="rId15"/>
    <p:sldId id="271" r:id="rId16"/>
    <p:sldId id="275" r:id="rId17"/>
    <p:sldId id="25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12B434-A73A-423A-AE62-DCC00221B831}"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2F82CAF-AADC-4442-8694-AF1E2CFE83DF}" type="slidenum">
              <a:rPr lang="en-US" smtClean="0"/>
              <a:t>‹#›</a:t>
            </a:fld>
            <a:endParaRPr lang="en-US"/>
          </a:p>
        </p:txBody>
      </p:sp>
    </p:spTree>
    <p:extLst>
      <p:ext uri="{BB962C8B-B14F-4D97-AF65-F5344CB8AC3E}">
        <p14:creationId xmlns:p14="http://schemas.microsoft.com/office/powerpoint/2010/main" val="14881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12B434-A73A-423A-AE62-DCC00221B831}"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82CAF-AADC-4442-8694-AF1E2CFE83DF}" type="slidenum">
              <a:rPr lang="en-US" smtClean="0"/>
              <a:t>‹#›</a:t>
            </a:fld>
            <a:endParaRPr lang="en-US"/>
          </a:p>
        </p:txBody>
      </p:sp>
    </p:spTree>
    <p:extLst>
      <p:ext uri="{BB962C8B-B14F-4D97-AF65-F5344CB8AC3E}">
        <p14:creationId xmlns:p14="http://schemas.microsoft.com/office/powerpoint/2010/main" val="72798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12B434-A73A-423A-AE62-DCC00221B831}"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82CAF-AADC-4442-8694-AF1E2CFE83DF}" type="slidenum">
              <a:rPr lang="en-US" smtClean="0"/>
              <a:t>‹#›</a:t>
            </a:fld>
            <a:endParaRPr lang="en-US"/>
          </a:p>
        </p:txBody>
      </p:sp>
    </p:spTree>
    <p:extLst>
      <p:ext uri="{BB962C8B-B14F-4D97-AF65-F5344CB8AC3E}">
        <p14:creationId xmlns:p14="http://schemas.microsoft.com/office/powerpoint/2010/main" val="177470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12B434-A73A-423A-AE62-DCC00221B831}"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82CAF-AADC-4442-8694-AF1E2CFE83DF}" type="slidenum">
              <a:rPr lang="en-US" smtClean="0"/>
              <a:t>‹#›</a:t>
            </a:fld>
            <a:endParaRPr lang="en-US"/>
          </a:p>
        </p:txBody>
      </p:sp>
    </p:spTree>
    <p:extLst>
      <p:ext uri="{BB962C8B-B14F-4D97-AF65-F5344CB8AC3E}">
        <p14:creationId xmlns:p14="http://schemas.microsoft.com/office/powerpoint/2010/main" val="102889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3A12B434-A73A-423A-AE62-DCC00221B831}" type="datetimeFigureOut">
              <a:rPr lang="en-US" smtClean="0"/>
              <a:t>9/26/2017</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2F82CAF-AADC-4442-8694-AF1E2CFE83DF}" type="slidenum">
              <a:rPr lang="en-US" smtClean="0"/>
              <a:t>‹#›</a:t>
            </a:fld>
            <a:endParaRPr lang="en-US"/>
          </a:p>
        </p:txBody>
      </p:sp>
    </p:spTree>
    <p:extLst>
      <p:ext uri="{BB962C8B-B14F-4D97-AF65-F5344CB8AC3E}">
        <p14:creationId xmlns:p14="http://schemas.microsoft.com/office/powerpoint/2010/main" val="235123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12B434-A73A-423A-AE62-DCC00221B831}"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82CAF-AADC-4442-8694-AF1E2CFE83DF}" type="slidenum">
              <a:rPr lang="en-US" smtClean="0"/>
              <a:t>‹#›</a:t>
            </a:fld>
            <a:endParaRPr lang="en-US"/>
          </a:p>
        </p:txBody>
      </p:sp>
    </p:spTree>
    <p:extLst>
      <p:ext uri="{BB962C8B-B14F-4D97-AF65-F5344CB8AC3E}">
        <p14:creationId xmlns:p14="http://schemas.microsoft.com/office/powerpoint/2010/main" val="29443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12B434-A73A-423A-AE62-DCC00221B831}" type="datetimeFigureOut">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82CAF-AADC-4442-8694-AF1E2CFE83DF}" type="slidenum">
              <a:rPr lang="en-US" smtClean="0"/>
              <a:t>‹#›</a:t>
            </a:fld>
            <a:endParaRPr lang="en-US"/>
          </a:p>
        </p:txBody>
      </p:sp>
    </p:spTree>
    <p:extLst>
      <p:ext uri="{BB962C8B-B14F-4D97-AF65-F5344CB8AC3E}">
        <p14:creationId xmlns:p14="http://schemas.microsoft.com/office/powerpoint/2010/main" val="340200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12B434-A73A-423A-AE62-DCC00221B831}" type="datetimeFigureOut">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82CAF-AADC-4442-8694-AF1E2CFE83DF}" type="slidenum">
              <a:rPr lang="en-US" smtClean="0"/>
              <a:t>‹#›</a:t>
            </a:fld>
            <a:endParaRPr lang="en-US"/>
          </a:p>
        </p:txBody>
      </p:sp>
    </p:spTree>
    <p:extLst>
      <p:ext uri="{BB962C8B-B14F-4D97-AF65-F5344CB8AC3E}">
        <p14:creationId xmlns:p14="http://schemas.microsoft.com/office/powerpoint/2010/main" val="355871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2B434-A73A-423A-AE62-DCC00221B831}" type="datetimeFigureOut">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82CAF-AADC-4442-8694-AF1E2CFE83DF}" type="slidenum">
              <a:rPr lang="en-US" smtClean="0"/>
              <a:t>‹#›</a:t>
            </a:fld>
            <a:endParaRPr lang="en-US"/>
          </a:p>
        </p:txBody>
      </p:sp>
    </p:spTree>
    <p:extLst>
      <p:ext uri="{BB962C8B-B14F-4D97-AF65-F5344CB8AC3E}">
        <p14:creationId xmlns:p14="http://schemas.microsoft.com/office/powerpoint/2010/main" val="74484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A12B434-A73A-423A-AE62-DCC00221B831}"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2F82CAF-AADC-4442-8694-AF1E2CFE83DF}" type="slidenum">
              <a:rPr lang="en-US" smtClean="0"/>
              <a:t>‹#›</a:t>
            </a:fld>
            <a:endParaRPr lang="en-US"/>
          </a:p>
        </p:txBody>
      </p:sp>
    </p:spTree>
    <p:extLst>
      <p:ext uri="{BB962C8B-B14F-4D97-AF65-F5344CB8AC3E}">
        <p14:creationId xmlns:p14="http://schemas.microsoft.com/office/powerpoint/2010/main" val="86100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A12B434-A73A-423A-AE62-DCC00221B831}" type="datetimeFigureOut">
              <a:rPr lang="en-US" smtClean="0"/>
              <a:t>9/26/2017</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2F82CAF-AADC-4442-8694-AF1E2CFE83DF}" type="slidenum">
              <a:rPr lang="en-US" smtClean="0"/>
              <a:t>‹#›</a:t>
            </a:fld>
            <a:endParaRPr lang="en-US"/>
          </a:p>
        </p:txBody>
      </p:sp>
    </p:spTree>
    <p:extLst>
      <p:ext uri="{BB962C8B-B14F-4D97-AF65-F5344CB8AC3E}">
        <p14:creationId xmlns:p14="http://schemas.microsoft.com/office/powerpoint/2010/main" val="96657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A12B434-A73A-423A-AE62-DCC00221B831}" type="datetimeFigureOut">
              <a:rPr lang="en-US" smtClean="0"/>
              <a:t>9/26/2017</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2F82CAF-AADC-4442-8694-AF1E2CFE83DF}" type="slidenum">
              <a:rPr lang="en-US" smtClean="0"/>
              <a:t>‹#›</a:t>
            </a:fld>
            <a:endParaRPr lang="en-US"/>
          </a:p>
        </p:txBody>
      </p:sp>
    </p:spTree>
    <p:extLst>
      <p:ext uri="{BB962C8B-B14F-4D97-AF65-F5344CB8AC3E}">
        <p14:creationId xmlns:p14="http://schemas.microsoft.com/office/powerpoint/2010/main" val="121728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slide" Target="slide2.xml"/><Relationship Id="rId18" Type="http://schemas.openxmlformats.org/officeDocument/2006/relationships/image" Target="../media/image9.png"/><Relationship Id="rId3" Type="http://schemas.openxmlformats.org/officeDocument/2006/relationships/slide" Target="slide15.xml"/><Relationship Id="rId7" Type="http://schemas.openxmlformats.org/officeDocument/2006/relationships/slide" Target="slide5.xml"/><Relationship Id="rId12" Type="http://schemas.openxmlformats.org/officeDocument/2006/relationships/image" Target="../media/image14.JPG"/><Relationship Id="rId17" Type="http://schemas.openxmlformats.org/officeDocument/2006/relationships/slide" Target="slide16.xml"/><Relationship Id="rId2" Type="http://schemas.openxmlformats.org/officeDocument/2006/relationships/image" Target="../media/image17.png"/><Relationship Id="rId16"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11.JPG"/><Relationship Id="rId11" Type="http://schemas.openxmlformats.org/officeDocument/2006/relationships/slide" Target="slide13.xml"/><Relationship Id="rId5" Type="http://schemas.openxmlformats.org/officeDocument/2006/relationships/slide" Target="slide14.xml"/><Relationship Id="rId15" Type="http://schemas.openxmlformats.org/officeDocument/2006/relationships/slide" Target="slide3.xml"/><Relationship Id="rId10" Type="http://schemas.openxmlformats.org/officeDocument/2006/relationships/image" Target="../media/image13.JPG"/><Relationship Id="rId4" Type="http://schemas.openxmlformats.org/officeDocument/2006/relationships/image" Target="../media/image10.JPG"/><Relationship Id="rId9" Type="http://schemas.openxmlformats.org/officeDocument/2006/relationships/slide" Target="slide4.xml"/><Relationship Id="rId1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8.png"/><Relationship Id="rId18" Type="http://schemas.openxmlformats.org/officeDocument/2006/relationships/image" Target="../media/image9.png"/><Relationship Id="rId3" Type="http://schemas.openxmlformats.org/officeDocument/2006/relationships/image" Target="../media/image10.JPG"/><Relationship Id="rId7" Type="http://schemas.openxmlformats.org/officeDocument/2006/relationships/image" Target="../media/image12.JPG"/><Relationship Id="rId12" Type="http://schemas.openxmlformats.org/officeDocument/2006/relationships/slide" Target="slide2.xml"/><Relationship Id="rId17" Type="http://schemas.openxmlformats.org/officeDocument/2006/relationships/slide" Target="slide16.xml"/><Relationship Id="rId2" Type="http://schemas.openxmlformats.org/officeDocument/2006/relationships/slide" Target="slide15.xml"/><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image" Target="../media/image7.JPG"/><Relationship Id="rId10" Type="http://schemas.openxmlformats.org/officeDocument/2006/relationships/slide" Target="slide13.xml"/><Relationship Id="rId4" Type="http://schemas.openxmlformats.org/officeDocument/2006/relationships/slide" Target="slide14.xml"/><Relationship Id="rId9" Type="http://schemas.openxmlformats.org/officeDocument/2006/relationships/image" Target="../media/image13.JPG"/><Relationship Id="rId14"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8.png"/><Relationship Id="rId18" Type="http://schemas.openxmlformats.org/officeDocument/2006/relationships/image" Target="../media/image9.png"/><Relationship Id="rId3" Type="http://schemas.openxmlformats.org/officeDocument/2006/relationships/image" Target="../media/image10.JPG"/><Relationship Id="rId7" Type="http://schemas.openxmlformats.org/officeDocument/2006/relationships/image" Target="../media/image12.JPG"/><Relationship Id="rId12" Type="http://schemas.openxmlformats.org/officeDocument/2006/relationships/slide" Target="slide2.xml"/><Relationship Id="rId17" Type="http://schemas.openxmlformats.org/officeDocument/2006/relationships/slide" Target="slide16.xml"/><Relationship Id="rId2" Type="http://schemas.openxmlformats.org/officeDocument/2006/relationships/slide" Target="slide15.xml"/><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image" Target="../media/image7.JPG"/><Relationship Id="rId10" Type="http://schemas.openxmlformats.org/officeDocument/2006/relationships/slide" Target="slide13.xml"/><Relationship Id="rId4" Type="http://schemas.openxmlformats.org/officeDocument/2006/relationships/slide" Target="slide14.xml"/><Relationship Id="rId9" Type="http://schemas.openxmlformats.org/officeDocument/2006/relationships/image" Target="../media/image13.JPG"/><Relationship Id="rId14"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4.JPG"/><Relationship Id="rId18" Type="http://schemas.openxmlformats.org/officeDocument/2006/relationships/slide" Target="slide16.xml"/><Relationship Id="rId3" Type="http://schemas.openxmlformats.org/officeDocument/2006/relationships/image" Target="../media/image18.JPG"/><Relationship Id="rId7" Type="http://schemas.openxmlformats.org/officeDocument/2006/relationships/image" Target="../media/image11.JPG"/><Relationship Id="rId12" Type="http://schemas.openxmlformats.org/officeDocument/2006/relationships/slide" Target="slide13.xml"/><Relationship Id="rId17" Type="http://schemas.openxmlformats.org/officeDocument/2006/relationships/image" Target="../media/image7.JPG"/><Relationship Id="rId2" Type="http://schemas.openxmlformats.org/officeDocument/2006/relationships/hyperlink" Target="https://www.youtube.com/watch?v=KWPhV6PUr9o&amp;t=1s" TargetMode="External"/><Relationship Id="rId16"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14.xml"/><Relationship Id="rId11" Type="http://schemas.openxmlformats.org/officeDocument/2006/relationships/image" Target="../media/image13.JPG"/><Relationship Id="rId5" Type="http://schemas.openxmlformats.org/officeDocument/2006/relationships/image" Target="../media/image10.JPG"/><Relationship Id="rId15" Type="http://schemas.openxmlformats.org/officeDocument/2006/relationships/image" Target="../media/image8.png"/><Relationship Id="rId10" Type="http://schemas.openxmlformats.org/officeDocument/2006/relationships/slide" Target="slide4.xml"/><Relationship Id="rId19" Type="http://schemas.openxmlformats.org/officeDocument/2006/relationships/image" Target="../media/image9.png"/><Relationship Id="rId4" Type="http://schemas.openxmlformats.org/officeDocument/2006/relationships/slide" Target="slide15.xml"/><Relationship Id="rId9" Type="http://schemas.openxmlformats.org/officeDocument/2006/relationships/image" Target="../media/image12.JPG"/><Relationship Id="rId14"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4.JPG"/><Relationship Id="rId18" Type="http://schemas.openxmlformats.org/officeDocument/2006/relationships/slide" Target="slide16.xml"/><Relationship Id="rId3" Type="http://schemas.openxmlformats.org/officeDocument/2006/relationships/image" Target="../media/image19.png"/><Relationship Id="rId7" Type="http://schemas.openxmlformats.org/officeDocument/2006/relationships/image" Target="../media/image11.JPG"/><Relationship Id="rId12" Type="http://schemas.openxmlformats.org/officeDocument/2006/relationships/slide" Target="slide13.xml"/><Relationship Id="rId17" Type="http://schemas.openxmlformats.org/officeDocument/2006/relationships/image" Target="../media/image7.JPG"/><Relationship Id="rId2" Type="http://schemas.openxmlformats.org/officeDocument/2006/relationships/hyperlink" Target="https://www.sporcle.com/games/jmatt22397/mlb_abbr" TargetMode="External"/><Relationship Id="rId16"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14.xml"/><Relationship Id="rId11" Type="http://schemas.openxmlformats.org/officeDocument/2006/relationships/image" Target="../media/image13.JPG"/><Relationship Id="rId5" Type="http://schemas.openxmlformats.org/officeDocument/2006/relationships/image" Target="../media/image10.JPG"/><Relationship Id="rId15" Type="http://schemas.openxmlformats.org/officeDocument/2006/relationships/image" Target="../media/image8.png"/><Relationship Id="rId10" Type="http://schemas.openxmlformats.org/officeDocument/2006/relationships/slide" Target="slide4.xml"/><Relationship Id="rId19" Type="http://schemas.openxmlformats.org/officeDocument/2006/relationships/image" Target="../media/image9.png"/><Relationship Id="rId4" Type="http://schemas.openxmlformats.org/officeDocument/2006/relationships/slide" Target="slide15.xml"/><Relationship Id="rId9" Type="http://schemas.openxmlformats.org/officeDocument/2006/relationships/image" Target="../media/image12.JPG"/><Relationship Id="rId14"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13.JPG"/><Relationship Id="rId18" Type="http://schemas.openxmlformats.org/officeDocument/2006/relationships/slide" Target="slide3.xml"/><Relationship Id="rId3" Type="http://schemas.openxmlformats.org/officeDocument/2006/relationships/image" Target="../media/image9.png"/><Relationship Id="rId7" Type="http://schemas.openxmlformats.org/officeDocument/2006/relationships/image" Target="../media/image10.JPG"/><Relationship Id="rId12" Type="http://schemas.openxmlformats.org/officeDocument/2006/relationships/slide" Target="slide4.xml"/><Relationship Id="rId17" Type="http://schemas.openxmlformats.org/officeDocument/2006/relationships/image" Target="../media/image8.png"/><Relationship Id="rId2" Type="http://schemas.openxmlformats.org/officeDocument/2006/relationships/slide" Target="slide16.xml"/><Relationship Id="rId16"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slide" Target="slide15.xml"/><Relationship Id="rId11" Type="http://schemas.openxmlformats.org/officeDocument/2006/relationships/image" Target="../media/image12.JPG"/><Relationship Id="rId5" Type="http://schemas.openxmlformats.org/officeDocument/2006/relationships/image" Target="../media/image20.png"/><Relationship Id="rId15" Type="http://schemas.openxmlformats.org/officeDocument/2006/relationships/image" Target="../media/image14.JPG"/><Relationship Id="rId10" Type="http://schemas.openxmlformats.org/officeDocument/2006/relationships/slide" Target="slide5.xml"/><Relationship Id="rId19" Type="http://schemas.openxmlformats.org/officeDocument/2006/relationships/image" Target="../media/image7.JPG"/><Relationship Id="rId4" Type="http://schemas.openxmlformats.org/officeDocument/2006/relationships/hyperlink" Target="https://www.youtube.com/watch?v=CvHUhq0bfr8" TargetMode="External"/><Relationship Id="rId9" Type="http://schemas.openxmlformats.org/officeDocument/2006/relationships/image" Target="../media/image11.JPG"/><Relationship Id="rId14" Type="http://schemas.openxmlformats.org/officeDocument/2006/relationships/slide" Target="slide13.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slide" Target="slide2.xml"/><Relationship Id="rId18" Type="http://schemas.openxmlformats.org/officeDocument/2006/relationships/image" Target="../media/image9.png"/><Relationship Id="rId3" Type="http://schemas.openxmlformats.org/officeDocument/2006/relationships/slide" Target="slide15.xml"/><Relationship Id="rId7" Type="http://schemas.openxmlformats.org/officeDocument/2006/relationships/slide" Target="slide5.xml"/><Relationship Id="rId12" Type="http://schemas.openxmlformats.org/officeDocument/2006/relationships/image" Target="../media/image14.JPG"/><Relationship Id="rId17" Type="http://schemas.openxmlformats.org/officeDocument/2006/relationships/slide" Target="slide16.xml"/><Relationship Id="rId2" Type="http://schemas.openxmlformats.org/officeDocument/2006/relationships/hyperlink" Target="http://bstats.blogspot.com/2006_05_01_archive.html" TargetMode="External"/><Relationship Id="rId16"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slide" Target="slide13.xml"/><Relationship Id="rId5" Type="http://schemas.openxmlformats.org/officeDocument/2006/relationships/slide" Target="slide14.xml"/><Relationship Id="rId15" Type="http://schemas.openxmlformats.org/officeDocument/2006/relationships/slide" Target="slide3.xml"/><Relationship Id="rId10" Type="http://schemas.openxmlformats.org/officeDocument/2006/relationships/image" Target="../media/image13.JPG"/><Relationship Id="rId4" Type="http://schemas.openxmlformats.org/officeDocument/2006/relationships/image" Target="../media/image10.JPG"/><Relationship Id="rId9" Type="http://schemas.openxmlformats.org/officeDocument/2006/relationships/slide" Target="slide4.xml"/><Relationship Id="rId1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8.png"/><Relationship Id="rId3" Type="http://schemas.openxmlformats.org/officeDocument/2006/relationships/image" Target="../media/image10.JPG"/><Relationship Id="rId7" Type="http://schemas.openxmlformats.org/officeDocument/2006/relationships/image" Target="../media/image12.JPG"/><Relationship Id="rId12" Type="http://schemas.openxmlformats.org/officeDocument/2006/relationships/slide" Target="slide2.xml"/><Relationship Id="rId17" Type="http://schemas.openxmlformats.org/officeDocument/2006/relationships/image" Target="../media/image9.png"/><Relationship Id="rId2" Type="http://schemas.openxmlformats.org/officeDocument/2006/relationships/slide" Target="slide15.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image" Target="../media/image7.JPG"/><Relationship Id="rId10" Type="http://schemas.openxmlformats.org/officeDocument/2006/relationships/slide" Target="slide13.xml"/><Relationship Id="rId4" Type="http://schemas.openxmlformats.org/officeDocument/2006/relationships/slide" Target="slide14.xml"/><Relationship Id="rId9" Type="http://schemas.openxmlformats.org/officeDocument/2006/relationships/image" Target="../media/image13.JPG"/><Relationship Id="rId1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9rOKGKhQe8U" TargetMode="External"/><Relationship Id="rId13" Type="http://schemas.openxmlformats.org/officeDocument/2006/relationships/slide" Target="slide5.xml"/><Relationship Id="rId1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9.png"/><Relationship Id="rId12" Type="http://schemas.openxmlformats.org/officeDocument/2006/relationships/image" Target="../media/image11.JPG"/><Relationship Id="rId17" Type="http://schemas.openxmlformats.org/officeDocument/2006/relationships/slide" Target="slide13.xml"/><Relationship Id="rId2" Type="http://schemas.openxmlformats.org/officeDocument/2006/relationships/slide" Target="slide3.xml"/><Relationship Id="rId16"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14.xml"/><Relationship Id="rId5" Type="http://schemas.openxmlformats.org/officeDocument/2006/relationships/image" Target="../media/image8.png"/><Relationship Id="rId15" Type="http://schemas.openxmlformats.org/officeDocument/2006/relationships/slide" Target="slide4.xml"/><Relationship Id="rId10" Type="http://schemas.openxmlformats.org/officeDocument/2006/relationships/image" Target="../media/image10.JPG"/><Relationship Id="rId4" Type="http://schemas.openxmlformats.org/officeDocument/2006/relationships/slide" Target="slide2.xml"/><Relationship Id="rId9" Type="http://schemas.openxmlformats.org/officeDocument/2006/relationships/slide" Target="slide15.xml"/><Relationship Id="rId14"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8.png"/><Relationship Id="rId3" Type="http://schemas.openxmlformats.org/officeDocument/2006/relationships/image" Target="../media/image10.JPG"/><Relationship Id="rId7" Type="http://schemas.openxmlformats.org/officeDocument/2006/relationships/image" Target="../media/image12.JPG"/><Relationship Id="rId12" Type="http://schemas.openxmlformats.org/officeDocument/2006/relationships/slide" Target="slide2.xml"/><Relationship Id="rId17" Type="http://schemas.openxmlformats.org/officeDocument/2006/relationships/image" Target="../media/image9.png"/><Relationship Id="rId2" Type="http://schemas.openxmlformats.org/officeDocument/2006/relationships/slide" Target="slide15.xml"/><Relationship Id="rId16"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image" Target="../media/image7.JPG"/><Relationship Id="rId10" Type="http://schemas.openxmlformats.org/officeDocument/2006/relationships/slide" Target="slide13.xml"/><Relationship Id="rId4" Type="http://schemas.openxmlformats.org/officeDocument/2006/relationships/slide" Target="slide14.xml"/><Relationship Id="rId9" Type="http://schemas.openxmlformats.org/officeDocument/2006/relationships/image" Target="../media/image13.JPG"/><Relationship Id="rId1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13.JPG"/><Relationship Id="rId18" Type="http://schemas.openxmlformats.org/officeDocument/2006/relationships/slide" Target="slide3.xml"/><Relationship Id="rId3" Type="http://schemas.openxmlformats.org/officeDocument/2006/relationships/image" Target="../media/image9.png"/><Relationship Id="rId7" Type="http://schemas.openxmlformats.org/officeDocument/2006/relationships/image" Target="../media/image10.JPG"/><Relationship Id="rId12" Type="http://schemas.openxmlformats.org/officeDocument/2006/relationships/slide" Target="slide4.xml"/><Relationship Id="rId17" Type="http://schemas.openxmlformats.org/officeDocument/2006/relationships/image" Target="../media/image8.png"/><Relationship Id="rId2" Type="http://schemas.openxmlformats.org/officeDocument/2006/relationships/slide" Target="slide16.xml"/><Relationship Id="rId16"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slide" Target="slide15.xml"/><Relationship Id="rId11" Type="http://schemas.openxmlformats.org/officeDocument/2006/relationships/image" Target="../media/image12.JPG"/><Relationship Id="rId5" Type="http://schemas.openxmlformats.org/officeDocument/2006/relationships/image" Target="../media/image15.png"/><Relationship Id="rId15" Type="http://schemas.openxmlformats.org/officeDocument/2006/relationships/image" Target="../media/image14.JPG"/><Relationship Id="rId10" Type="http://schemas.openxmlformats.org/officeDocument/2006/relationships/slide" Target="slide5.xml"/><Relationship Id="rId19" Type="http://schemas.openxmlformats.org/officeDocument/2006/relationships/image" Target="../media/image7.JPG"/><Relationship Id="rId4" Type="http://schemas.openxmlformats.org/officeDocument/2006/relationships/hyperlink" Target="http://m.mlb.com/glossary/standard-stats" TargetMode="External"/><Relationship Id="rId9" Type="http://schemas.openxmlformats.org/officeDocument/2006/relationships/image" Target="../media/image11.JPG"/><Relationship Id="rId14" Type="http://schemas.openxmlformats.org/officeDocument/2006/relationships/slide" Target="slide13.xml"/></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12.JPG"/><Relationship Id="rId18" Type="http://schemas.openxmlformats.org/officeDocument/2006/relationships/slide" Target="slide2.xml"/><Relationship Id="rId3" Type="http://schemas.openxmlformats.org/officeDocument/2006/relationships/image" Target="../media/image9.png"/><Relationship Id="rId21" Type="http://schemas.openxmlformats.org/officeDocument/2006/relationships/image" Target="../media/image7.JPG"/><Relationship Id="rId7" Type="http://schemas.openxmlformats.org/officeDocument/2006/relationships/slide" Target="slide8.xml"/><Relationship Id="rId12" Type="http://schemas.openxmlformats.org/officeDocument/2006/relationships/slide" Target="slide5.xml"/><Relationship Id="rId17" Type="http://schemas.openxmlformats.org/officeDocument/2006/relationships/image" Target="../media/image14.JPG"/><Relationship Id="rId2" Type="http://schemas.openxmlformats.org/officeDocument/2006/relationships/slide" Target="slide16.xml"/><Relationship Id="rId16" Type="http://schemas.openxmlformats.org/officeDocument/2006/relationships/slide" Target="slide13.xml"/><Relationship Id="rId20"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image" Target="../media/image11.JPG"/><Relationship Id="rId5" Type="http://schemas.openxmlformats.org/officeDocument/2006/relationships/image" Target="../media/image16.png"/><Relationship Id="rId15" Type="http://schemas.openxmlformats.org/officeDocument/2006/relationships/image" Target="../media/image13.JPG"/><Relationship Id="rId10" Type="http://schemas.openxmlformats.org/officeDocument/2006/relationships/slide" Target="slide14.xml"/><Relationship Id="rId19" Type="http://schemas.openxmlformats.org/officeDocument/2006/relationships/image" Target="../media/image8.png"/><Relationship Id="rId4" Type="http://schemas.openxmlformats.org/officeDocument/2006/relationships/hyperlink" Target="http://bstats.blogspot.com/2006_05_01_archive.html" TargetMode="External"/><Relationship Id="rId9" Type="http://schemas.openxmlformats.org/officeDocument/2006/relationships/image" Target="../media/image10.JPG"/><Relationship Id="rId14" Type="http://schemas.openxmlformats.org/officeDocument/2006/relationships/slide" Target="slide4.xml"/><Relationship Id="rId22"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4.JPG"/><Relationship Id="rId18" Type="http://schemas.openxmlformats.org/officeDocument/2006/relationships/slide" Target="slide16.xml"/><Relationship Id="rId3" Type="http://schemas.openxmlformats.org/officeDocument/2006/relationships/slide" Target="slide9.xml"/><Relationship Id="rId7" Type="http://schemas.openxmlformats.org/officeDocument/2006/relationships/image" Target="../media/image11.JPG"/><Relationship Id="rId12" Type="http://schemas.openxmlformats.org/officeDocument/2006/relationships/slide" Target="slide13.xml"/><Relationship Id="rId17" Type="http://schemas.openxmlformats.org/officeDocument/2006/relationships/image" Target="../media/image7.JPG"/><Relationship Id="rId2" Type="http://schemas.openxmlformats.org/officeDocument/2006/relationships/image" Target="../media/image16.png"/><Relationship Id="rId16"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14.xml"/><Relationship Id="rId11" Type="http://schemas.openxmlformats.org/officeDocument/2006/relationships/image" Target="../media/image13.JPG"/><Relationship Id="rId5" Type="http://schemas.openxmlformats.org/officeDocument/2006/relationships/image" Target="../media/image10.JPG"/><Relationship Id="rId15" Type="http://schemas.openxmlformats.org/officeDocument/2006/relationships/image" Target="../media/image8.png"/><Relationship Id="rId10" Type="http://schemas.openxmlformats.org/officeDocument/2006/relationships/slide" Target="slide4.xml"/><Relationship Id="rId19" Type="http://schemas.openxmlformats.org/officeDocument/2006/relationships/image" Target="../media/image9.png"/><Relationship Id="rId4" Type="http://schemas.openxmlformats.org/officeDocument/2006/relationships/slide" Target="slide15.xml"/><Relationship Id="rId9" Type="http://schemas.openxmlformats.org/officeDocument/2006/relationships/image" Target="../media/image12.JPG"/><Relationship Id="rId1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13.JPG"/><Relationship Id="rId18" Type="http://schemas.openxmlformats.org/officeDocument/2006/relationships/slide" Target="slide3.xml"/><Relationship Id="rId3" Type="http://schemas.openxmlformats.org/officeDocument/2006/relationships/image" Target="../media/image9.png"/><Relationship Id="rId7" Type="http://schemas.openxmlformats.org/officeDocument/2006/relationships/image" Target="../media/image10.JPG"/><Relationship Id="rId12" Type="http://schemas.openxmlformats.org/officeDocument/2006/relationships/slide" Target="slide4.xml"/><Relationship Id="rId17" Type="http://schemas.openxmlformats.org/officeDocument/2006/relationships/image" Target="../media/image8.png"/><Relationship Id="rId2" Type="http://schemas.openxmlformats.org/officeDocument/2006/relationships/slide" Target="slide16.xml"/><Relationship Id="rId16"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slide" Target="slide15.xml"/><Relationship Id="rId11" Type="http://schemas.openxmlformats.org/officeDocument/2006/relationships/image" Target="../media/image12.JPG"/><Relationship Id="rId5" Type="http://schemas.openxmlformats.org/officeDocument/2006/relationships/slide" Target="slide9.xml"/><Relationship Id="rId15" Type="http://schemas.openxmlformats.org/officeDocument/2006/relationships/image" Target="../media/image14.JPG"/><Relationship Id="rId10" Type="http://schemas.openxmlformats.org/officeDocument/2006/relationships/slide" Target="slide5.xml"/><Relationship Id="rId19" Type="http://schemas.openxmlformats.org/officeDocument/2006/relationships/image" Target="../media/image7.JPG"/><Relationship Id="rId4" Type="http://schemas.openxmlformats.org/officeDocument/2006/relationships/image" Target="../media/image16.png"/><Relationship Id="rId9" Type="http://schemas.openxmlformats.org/officeDocument/2006/relationships/image" Target="../media/image11.JPG"/><Relationship Id="rId14" Type="http://schemas.openxmlformats.org/officeDocument/2006/relationships/slide" Target="slide13.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13.JPG"/><Relationship Id="rId18" Type="http://schemas.openxmlformats.org/officeDocument/2006/relationships/slide" Target="slide3.xml"/><Relationship Id="rId3" Type="http://schemas.openxmlformats.org/officeDocument/2006/relationships/image" Target="../media/image9.png"/><Relationship Id="rId7" Type="http://schemas.openxmlformats.org/officeDocument/2006/relationships/image" Target="../media/image10.JPG"/><Relationship Id="rId12" Type="http://schemas.openxmlformats.org/officeDocument/2006/relationships/slide" Target="slide4.xml"/><Relationship Id="rId17" Type="http://schemas.openxmlformats.org/officeDocument/2006/relationships/image" Target="../media/image8.png"/><Relationship Id="rId2" Type="http://schemas.openxmlformats.org/officeDocument/2006/relationships/slide" Target="slide16.xml"/><Relationship Id="rId16"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slide" Target="slide15.xml"/><Relationship Id="rId11" Type="http://schemas.openxmlformats.org/officeDocument/2006/relationships/image" Target="../media/image12.JPG"/><Relationship Id="rId5" Type="http://schemas.openxmlformats.org/officeDocument/2006/relationships/slide" Target="slide9.xml"/><Relationship Id="rId15" Type="http://schemas.openxmlformats.org/officeDocument/2006/relationships/image" Target="../media/image14.JPG"/><Relationship Id="rId10" Type="http://schemas.openxmlformats.org/officeDocument/2006/relationships/slide" Target="slide5.xml"/><Relationship Id="rId19" Type="http://schemas.openxmlformats.org/officeDocument/2006/relationships/image" Target="../media/image7.JPG"/><Relationship Id="rId4" Type="http://schemas.openxmlformats.org/officeDocument/2006/relationships/image" Target="../media/image16.png"/><Relationship Id="rId9" Type="http://schemas.openxmlformats.org/officeDocument/2006/relationships/image" Target="../media/image11.JPG"/><Relationship Id="rId14"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12.JPG"/><Relationship Id="rId18" Type="http://schemas.openxmlformats.org/officeDocument/2006/relationships/slide" Target="slide2.xml"/><Relationship Id="rId3" Type="http://schemas.openxmlformats.org/officeDocument/2006/relationships/image" Target="../media/image9.png"/><Relationship Id="rId21" Type="http://schemas.openxmlformats.org/officeDocument/2006/relationships/image" Target="../media/image7.JPG"/><Relationship Id="rId7" Type="http://schemas.openxmlformats.org/officeDocument/2006/relationships/slide" Target="slide11.xml"/><Relationship Id="rId12" Type="http://schemas.openxmlformats.org/officeDocument/2006/relationships/slide" Target="slide5.xml"/><Relationship Id="rId17" Type="http://schemas.openxmlformats.org/officeDocument/2006/relationships/image" Target="../media/image14.JPG"/><Relationship Id="rId2" Type="http://schemas.openxmlformats.org/officeDocument/2006/relationships/slide" Target="slide16.xml"/><Relationship Id="rId16" Type="http://schemas.openxmlformats.org/officeDocument/2006/relationships/slide" Target="slide13.xml"/><Relationship Id="rId20"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10.xml"/><Relationship Id="rId11" Type="http://schemas.openxmlformats.org/officeDocument/2006/relationships/image" Target="../media/image11.JPG"/><Relationship Id="rId5" Type="http://schemas.openxmlformats.org/officeDocument/2006/relationships/hyperlink" Target="http://bstats.blogspot.com/2006_05_01_archive.html" TargetMode="External"/><Relationship Id="rId15" Type="http://schemas.openxmlformats.org/officeDocument/2006/relationships/image" Target="../media/image13.JPG"/><Relationship Id="rId10" Type="http://schemas.openxmlformats.org/officeDocument/2006/relationships/slide" Target="slide14.xml"/><Relationship Id="rId19"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10.JPG"/><Relationship Id="rId14" Type="http://schemas.openxmlformats.org/officeDocument/2006/relationships/slide" Target="slide4.xml"/><Relationship Id="rId22"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1A1800-0233-4B0A-AC25-3A9986C414BB}"/>
              </a:ext>
            </a:extLst>
          </p:cNvPr>
          <p:cNvSpPr/>
          <p:nvPr/>
        </p:nvSpPr>
        <p:spPr>
          <a:xfrm>
            <a:off x="1205330" y="104866"/>
            <a:ext cx="9754850" cy="1754326"/>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World of Sabermetrics:</a:t>
            </a: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Where Statistics and Sports Meet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Rectangle 4">
            <a:extLst>
              <a:ext uri="{FF2B5EF4-FFF2-40B4-BE49-F238E27FC236}">
                <a16:creationId xmlns:a16="http://schemas.microsoft.com/office/drawing/2014/main" id="{40B4918B-CDA0-4B5F-B641-43E7FA027E78}"/>
              </a:ext>
            </a:extLst>
          </p:cNvPr>
          <p:cNvSpPr/>
          <p:nvPr/>
        </p:nvSpPr>
        <p:spPr>
          <a:xfrm>
            <a:off x="2513156" y="5103674"/>
            <a:ext cx="7139198"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High School Statistics</a:t>
            </a:r>
          </a:p>
          <a:p>
            <a:pPr algn="ctr"/>
            <a:r>
              <a:rPr lang="en-US" sz="5400" b="1" dirty="0">
                <a:ln/>
                <a:solidFill>
                  <a:schemeClr val="accent4"/>
                </a:solidFill>
              </a:rPr>
              <a:t>Created by Geoff Combs</a:t>
            </a:r>
            <a:endParaRPr lang="en-US" sz="5400" b="1" cap="none" spc="0" dirty="0">
              <a:ln/>
              <a:solidFill>
                <a:schemeClr val="accent4"/>
              </a:solidFill>
              <a:effectLst/>
            </a:endParaRPr>
          </a:p>
        </p:txBody>
      </p:sp>
      <p:pic>
        <p:nvPicPr>
          <p:cNvPr id="6" name="hitcrowdcheer">
            <a:hlinkClick r:id="" action="ppaction://media"/>
            <a:extLst>
              <a:ext uri="{FF2B5EF4-FFF2-40B4-BE49-F238E27FC236}">
                <a16:creationId xmlns:a16="http://schemas.microsoft.com/office/drawing/2014/main" id="{03798F0D-9FEF-4DDB-9C9C-A4833B3C08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5931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70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8">
            <a:extLst>
              <a:ext uri="{FF2B5EF4-FFF2-40B4-BE49-F238E27FC236}">
                <a16:creationId xmlns:a16="http://schemas.microsoft.com/office/drawing/2014/main" id="{E948589A-13F6-4F91-86DE-29A69609E081}"/>
              </a:ext>
            </a:extLst>
          </p:cNvPr>
          <p:cNvPicPr>
            <a:picLocks noChangeAspect="1"/>
          </p:cNvPicPr>
          <p:nvPr/>
        </p:nvPicPr>
        <p:blipFill>
          <a:blip r:embed="rId2"/>
          <a:stretch>
            <a:fillRect/>
          </a:stretch>
        </p:blipFill>
        <p:spPr>
          <a:xfrm>
            <a:off x="1062872" y="1505705"/>
            <a:ext cx="4765431" cy="3903264"/>
          </a:xfrm>
          <a:prstGeom prst="rect">
            <a:avLst/>
          </a:prstGeom>
        </p:spPr>
      </p:pic>
      <p:sp>
        <p:nvSpPr>
          <p:cNvPr id="2" name="Title 1">
            <a:extLst>
              <a:ext uri="{FF2B5EF4-FFF2-40B4-BE49-F238E27FC236}">
                <a16:creationId xmlns:a16="http://schemas.microsoft.com/office/drawing/2014/main" id="{15558C83-8F3A-4F6B-9B12-568C95692566}"/>
              </a:ext>
            </a:extLst>
          </p:cNvPr>
          <p:cNvSpPr>
            <a:spLocks noGrp="1"/>
          </p:cNvSpPr>
          <p:nvPr>
            <p:ph type="title"/>
          </p:nvPr>
        </p:nvSpPr>
        <p:spPr>
          <a:xfrm>
            <a:off x="1062872" y="2906"/>
            <a:ext cx="10058400" cy="1609344"/>
          </a:xfrm>
        </p:spPr>
        <p:txBody>
          <a:bodyPr/>
          <a:lstStyle/>
          <a:p>
            <a:pPr algn="ctr"/>
            <a:r>
              <a:rPr lang="en-US" dirty="0"/>
              <a:t>Symmetric or Skewed??</a:t>
            </a:r>
          </a:p>
        </p:txBody>
      </p:sp>
      <p:sp>
        <p:nvSpPr>
          <p:cNvPr id="4" name="Content Placeholder 3">
            <a:extLst>
              <a:ext uri="{FF2B5EF4-FFF2-40B4-BE49-F238E27FC236}">
                <a16:creationId xmlns:a16="http://schemas.microsoft.com/office/drawing/2014/main" id="{F92A1738-7E32-462B-AE82-BF961BC2726C}"/>
              </a:ext>
            </a:extLst>
          </p:cNvPr>
          <p:cNvSpPr>
            <a:spLocks noGrp="1"/>
          </p:cNvSpPr>
          <p:nvPr>
            <p:ph sz="half" idx="1"/>
          </p:nvPr>
        </p:nvSpPr>
        <p:spPr/>
        <p:txBody>
          <a:bodyPr/>
          <a:lstStyle/>
          <a:p>
            <a:endParaRPr lang="en-US"/>
          </a:p>
        </p:txBody>
      </p:sp>
      <p:sp>
        <p:nvSpPr>
          <p:cNvPr id="5" name="Content Placeholder 4">
            <a:extLst>
              <a:ext uri="{FF2B5EF4-FFF2-40B4-BE49-F238E27FC236}">
                <a16:creationId xmlns:a16="http://schemas.microsoft.com/office/drawing/2014/main" id="{EA02E0E4-CAAB-4284-BC90-079EBD670C9A}"/>
              </a:ext>
            </a:extLst>
          </p:cNvPr>
          <p:cNvSpPr>
            <a:spLocks noGrp="1"/>
          </p:cNvSpPr>
          <p:nvPr>
            <p:ph sz="half" idx="2"/>
          </p:nvPr>
        </p:nvSpPr>
        <p:spPr>
          <a:xfrm>
            <a:off x="6099048" y="1803931"/>
            <a:ext cx="5181600" cy="4351338"/>
          </a:xfrm>
        </p:spPr>
        <p:txBody>
          <a:bodyPr/>
          <a:lstStyle/>
          <a:p>
            <a:pPr marL="0" indent="0">
              <a:buNone/>
            </a:pPr>
            <a:r>
              <a:rPr lang="en-US" dirty="0"/>
              <a:t>That’s right! Like most derived statistics using a formula, this graph is fairly balanced on both sides, making it symmetric!</a:t>
            </a:r>
          </a:p>
        </p:txBody>
      </p:sp>
      <p:sp>
        <p:nvSpPr>
          <p:cNvPr id="6" name="Rectangle 5">
            <a:extLst>
              <a:ext uri="{FF2B5EF4-FFF2-40B4-BE49-F238E27FC236}">
                <a16:creationId xmlns:a16="http://schemas.microsoft.com/office/drawing/2014/main" id="{3D749D1D-8C58-49A2-9814-89619121078C}"/>
              </a:ext>
            </a:extLst>
          </p:cNvPr>
          <p:cNvSpPr/>
          <p:nvPr/>
        </p:nvSpPr>
        <p:spPr>
          <a:xfrm>
            <a:off x="6541474" y="3115840"/>
            <a:ext cx="4065563" cy="6269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Symmetric</a:t>
            </a:r>
          </a:p>
        </p:txBody>
      </p:sp>
      <p:sp>
        <p:nvSpPr>
          <p:cNvPr id="7" name="Rectangle 6">
            <a:extLst>
              <a:ext uri="{FF2B5EF4-FFF2-40B4-BE49-F238E27FC236}">
                <a16:creationId xmlns:a16="http://schemas.microsoft.com/office/drawing/2014/main" id="{371B7006-94A8-46BD-9B08-A23ABCCBF952}"/>
              </a:ext>
            </a:extLst>
          </p:cNvPr>
          <p:cNvSpPr/>
          <p:nvPr/>
        </p:nvSpPr>
        <p:spPr>
          <a:xfrm>
            <a:off x="6541474" y="3755050"/>
            <a:ext cx="4065563" cy="626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Left</a:t>
            </a:r>
          </a:p>
        </p:txBody>
      </p:sp>
      <p:sp>
        <p:nvSpPr>
          <p:cNvPr id="8" name="Rectangle 7">
            <a:extLst>
              <a:ext uri="{FF2B5EF4-FFF2-40B4-BE49-F238E27FC236}">
                <a16:creationId xmlns:a16="http://schemas.microsoft.com/office/drawing/2014/main" id="{6CB053C4-5C4D-4305-8BC4-E595AA622007}"/>
              </a:ext>
            </a:extLst>
          </p:cNvPr>
          <p:cNvSpPr/>
          <p:nvPr/>
        </p:nvSpPr>
        <p:spPr>
          <a:xfrm>
            <a:off x="6541474" y="4363590"/>
            <a:ext cx="4065563" cy="626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Right</a:t>
            </a:r>
          </a:p>
        </p:txBody>
      </p:sp>
      <p:pic>
        <p:nvPicPr>
          <p:cNvPr id="10" name="Picture 9">
            <a:hlinkClick r:id="rId3" action="ppaction://hlinksldjump"/>
            <a:extLst>
              <a:ext uri="{FF2B5EF4-FFF2-40B4-BE49-F238E27FC236}">
                <a16:creationId xmlns:a16="http://schemas.microsoft.com/office/drawing/2014/main" id="{F886CAF4-3CD4-49F9-A8FF-B87B329F7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11" name="Picture 10">
            <a:hlinkClick r:id="rId5" action="ppaction://hlinksldjump"/>
            <a:extLst>
              <a:ext uri="{FF2B5EF4-FFF2-40B4-BE49-F238E27FC236}">
                <a16:creationId xmlns:a16="http://schemas.microsoft.com/office/drawing/2014/main" id="{922D890E-6287-4B37-A746-E97410CC6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12" name="Picture 11">
            <a:hlinkClick r:id="rId7" action="ppaction://hlinksldjump"/>
            <a:extLst>
              <a:ext uri="{FF2B5EF4-FFF2-40B4-BE49-F238E27FC236}">
                <a16:creationId xmlns:a16="http://schemas.microsoft.com/office/drawing/2014/main" id="{FA8BAE7B-9054-42D4-8A19-0D3CB9DA55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13" name="Picture 12">
            <a:hlinkClick r:id="rId9" action="ppaction://hlinksldjump"/>
            <a:extLst>
              <a:ext uri="{FF2B5EF4-FFF2-40B4-BE49-F238E27FC236}">
                <a16:creationId xmlns:a16="http://schemas.microsoft.com/office/drawing/2014/main" id="{BC2F6679-C7D2-431C-BDB4-7D0ECB743E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14" name="Picture 13">
            <a:hlinkClick r:id="rId11" action="ppaction://hlinksldjump"/>
            <a:extLst>
              <a:ext uri="{FF2B5EF4-FFF2-40B4-BE49-F238E27FC236}">
                <a16:creationId xmlns:a16="http://schemas.microsoft.com/office/drawing/2014/main" id="{8CC66CEA-7AA1-4894-A945-986DFD0E47A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94466" y="5408969"/>
            <a:ext cx="1810512" cy="1531972"/>
          </a:xfrm>
          <a:prstGeom prst="rect">
            <a:avLst/>
          </a:prstGeom>
        </p:spPr>
      </p:pic>
      <p:pic>
        <p:nvPicPr>
          <p:cNvPr id="15" name="Picture 14">
            <a:hlinkClick r:id="rId13" action="ppaction://hlinksldjump"/>
            <a:extLst>
              <a:ext uri="{FF2B5EF4-FFF2-40B4-BE49-F238E27FC236}">
                <a16:creationId xmlns:a16="http://schemas.microsoft.com/office/drawing/2014/main" id="{A324DF9C-804A-42F6-BD41-1B6FE0E06A9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6" name="Picture 15">
            <a:hlinkClick r:id="rId15" action="ppaction://hlinksldjump"/>
            <a:extLst>
              <a:ext uri="{FF2B5EF4-FFF2-40B4-BE49-F238E27FC236}">
                <a16:creationId xmlns:a16="http://schemas.microsoft.com/office/drawing/2014/main" id="{87EE3E2A-7AE7-476D-AA06-F62E8BCBC4C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pic>
        <p:nvPicPr>
          <p:cNvPr id="18" name="Picture 17">
            <a:hlinkClick r:id="rId17" action="ppaction://hlinksldjump"/>
            <a:extLst>
              <a:ext uri="{FF2B5EF4-FFF2-40B4-BE49-F238E27FC236}">
                <a16:creationId xmlns:a16="http://schemas.microsoft.com/office/drawing/2014/main" id="{784AD6CF-21F8-4CF8-A312-4E95F20F4ACD}"/>
              </a:ext>
            </a:extLst>
          </p:cNvPr>
          <p:cNvPicPr>
            <a:picLocks noChangeAspect="1"/>
          </p:cNvPicPr>
          <p:nvPr/>
        </p:nvPicPr>
        <p:blipFill>
          <a:blip r:embed="rId18"/>
          <a:stretch>
            <a:fillRect/>
          </a:stretch>
        </p:blipFill>
        <p:spPr>
          <a:xfrm>
            <a:off x="10888058" y="2906"/>
            <a:ext cx="1303942" cy="1964844"/>
          </a:xfrm>
          <a:prstGeom prst="rect">
            <a:avLst/>
          </a:prstGeom>
        </p:spPr>
      </p:pic>
      <p:sp>
        <p:nvSpPr>
          <p:cNvPr id="20" name="Arrow: Right 19">
            <a:hlinkClick r:id="rId11" action="ppaction://hlinksldjump"/>
            <a:extLst>
              <a:ext uri="{FF2B5EF4-FFF2-40B4-BE49-F238E27FC236}">
                <a16:creationId xmlns:a16="http://schemas.microsoft.com/office/drawing/2014/main" id="{01F4DF9C-1B38-4A32-9584-205537CDD6DA}"/>
              </a:ext>
            </a:extLst>
          </p:cNvPr>
          <p:cNvSpPr/>
          <p:nvPr/>
        </p:nvSpPr>
        <p:spPr>
          <a:xfrm>
            <a:off x="10777024" y="3800818"/>
            <a:ext cx="1153551" cy="970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19318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8C83-8F3A-4F6B-9B12-568C95692566}"/>
              </a:ext>
            </a:extLst>
          </p:cNvPr>
          <p:cNvSpPr>
            <a:spLocks noGrp="1"/>
          </p:cNvSpPr>
          <p:nvPr>
            <p:ph type="title"/>
          </p:nvPr>
        </p:nvSpPr>
        <p:spPr>
          <a:xfrm>
            <a:off x="1069848" y="-9327"/>
            <a:ext cx="10058400" cy="1609344"/>
          </a:xfrm>
        </p:spPr>
        <p:txBody>
          <a:bodyPr/>
          <a:lstStyle/>
          <a:p>
            <a:pPr algn="ctr"/>
            <a:r>
              <a:rPr lang="en-US" dirty="0"/>
              <a:t>Symmetric or Skewed??</a:t>
            </a:r>
          </a:p>
        </p:txBody>
      </p:sp>
      <p:sp>
        <p:nvSpPr>
          <p:cNvPr id="4" name="Content Placeholder 3">
            <a:extLst>
              <a:ext uri="{FF2B5EF4-FFF2-40B4-BE49-F238E27FC236}">
                <a16:creationId xmlns:a16="http://schemas.microsoft.com/office/drawing/2014/main" id="{75F47B19-D4CA-4410-84B8-85332AC48107}"/>
              </a:ext>
            </a:extLst>
          </p:cNvPr>
          <p:cNvSpPr>
            <a:spLocks noGrp="1"/>
          </p:cNvSpPr>
          <p:nvPr>
            <p:ph sz="half" idx="1"/>
          </p:nvPr>
        </p:nvSpPr>
        <p:spPr/>
        <p:txBody>
          <a:bodyPr/>
          <a:lstStyle/>
          <a:p>
            <a:endParaRPr lang="en-US"/>
          </a:p>
        </p:txBody>
      </p:sp>
      <p:sp>
        <p:nvSpPr>
          <p:cNvPr id="5" name="Content Placeholder 4">
            <a:extLst>
              <a:ext uri="{FF2B5EF4-FFF2-40B4-BE49-F238E27FC236}">
                <a16:creationId xmlns:a16="http://schemas.microsoft.com/office/drawing/2014/main" id="{EA02E0E4-CAAB-4284-BC90-079EBD670C9A}"/>
              </a:ext>
            </a:extLst>
          </p:cNvPr>
          <p:cNvSpPr>
            <a:spLocks noGrp="1"/>
          </p:cNvSpPr>
          <p:nvPr>
            <p:ph sz="half" idx="2"/>
          </p:nvPr>
        </p:nvSpPr>
        <p:spPr>
          <a:xfrm>
            <a:off x="6099048" y="1880821"/>
            <a:ext cx="5181600" cy="4351338"/>
          </a:xfrm>
        </p:spPr>
        <p:txBody>
          <a:bodyPr/>
          <a:lstStyle/>
          <a:p>
            <a:pPr marL="0" indent="0">
              <a:buNone/>
            </a:pPr>
            <a:r>
              <a:rPr lang="en-US" dirty="0"/>
              <a:t>Not quite! This graph is fairly balanced around that peak in the middle. That would make this graph to be symmetric!</a:t>
            </a:r>
          </a:p>
        </p:txBody>
      </p:sp>
      <p:sp>
        <p:nvSpPr>
          <p:cNvPr id="6" name="Rectangle 5">
            <a:extLst>
              <a:ext uri="{FF2B5EF4-FFF2-40B4-BE49-F238E27FC236}">
                <a16:creationId xmlns:a16="http://schemas.microsoft.com/office/drawing/2014/main" id="{3D749D1D-8C58-49A2-9814-89619121078C}"/>
              </a:ext>
            </a:extLst>
          </p:cNvPr>
          <p:cNvSpPr/>
          <p:nvPr/>
        </p:nvSpPr>
        <p:spPr>
          <a:xfrm>
            <a:off x="6541474" y="3111741"/>
            <a:ext cx="4065563" cy="6269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Symmetric</a:t>
            </a:r>
          </a:p>
        </p:txBody>
      </p:sp>
      <p:sp>
        <p:nvSpPr>
          <p:cNvPr id="7" name="Rectangle 6">
            <a:extLst>
              <a:ext uri="{FF2B5EF4-FFF2-40B4-BE49-F238E27FC236}">
                <a16:creationId xmlns:a16="http://schemas.microsoft.com/office/drawing/2014/main" id="{371B7006-94A8-46BD-9B08-A23ABCCBF952}"/>
              </a:ext>
            </a:extLst>
          </p:cNvPr>
          <p:cNvSpPr/>
          <p:nvPr/>
        </p:nvSpPr>
        <p:spPr>
          <a:xfrm>
            <a:off x="6541474" y="3743002"/>
            <a:ext cx="4065563" cy="6269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Left</a:t>
            </a:r>
          </a:p>
        </p:txBody>
      </p:sp>
      <p:sp>
        <p:nvSpPr>
          <p:cNvPr id="8" name="Rectangle 7">
            <a:extLst>
              <a:ext uri="{FF2B5EF4-FFF2-40B4-BE49-F238E27FC236}">
                <a16:creationId xmlns:a16="http://schemas.microsoft.com/office/drawing/2014/main" id="{6CB053C4-5C4D-4305-8BC4-E595AA622007}"/>
              </a:ext>
            </a:extLst>
          </p:cNvPr>
          <p:cNvSpPr/>
          <p:nvPr/>
        </p:nvSpPr>
        <p:spPr>
          <a:xfrm>
            <a:off x="6541473" y="4382212"/>
            <a:ext cx="4065563" cy="626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Right</a:t>
            </a:r>
          </a:p>
        </p:txBody>
      </p:sp>
      <p:pic>
        <p:nvPicPr>
          <p:cNvPr id="10" name="Picture 9">
            <a:hlinkClick r:id="rId2" action="ppaction://hlinksldjump"/>
            <a:extLst>
              <a:ext uri="{FF2B5EF4-FFF2-40B4-BE49-F238E27FC236}">
                <a16:creationId xmlns:a16="http://schemas.microsoft.com/office/drawing/2014/main" id="{A7E67921-AAA7-4223-86CD-7DD789DA9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11" name="Picture 10">
            <a:hlinkClick r:id="rId4" action="ppaction://hlinksldjump"/>
            <a:extLst>
              <a:ext uri="{FF2B5EF4-FFF2-40B4-BE49-F238E27FC236}">
                <a16:creationId xmlns:a16="http://schemas.microsoft.com/office/drawing/2014/main" id="{4FB9FE54-E2B9-4087-BEAC-5291FDC849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12" name="Picture 11">
            <a:hlinkClick r:id="rId6" action="ppaction://hlinksldjump"/>
            <a:extLst>
              <a:ext uri="{FF2B5EF4-FFF2-40B4-BE49-F238E27FC236}">
                <a16:creationId xmlns:a16="http://schemas.microsoft.com/office/drawing/2014/main" id="{A3355B99-2989-4961-9F4F-C16DBF207E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13" name="Picture 12">
            <a:hlinkClick r:id="rId8" action="ppaction://hlinksldjump"/>
            <a:extLst>
              <a:ext uri="{FF2B5EF4-FFF2-40B4-BE49-F238E27FC236}">
                <a16:creationId xmlns:a16="http://schemas.microsoft.com/office/drawing/2014/main" id="{FEA80920-162C-4DD5-B5CB-75DF92484F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14" name="Picture 13">
            <a:hlinkClick r:id="rId10" action="ppaction://hlinksldjump"/>
            <a:extLst>
              <a:ext uri="{FF2B5EF4-FFF2-40B4-BE49-F238E27FC236}">
                <a16:creationId xmlns:a16="http://schemas.microsoft.com/office/drawing/2014/main" id="{6A4479FA-7FFD-447A-9CDE-312F3D56B5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67838" y="5376862"/>
            <a:ext cx="1810512" cy="1531972"/>
          </a:xfrm>
          <a:prstGeom prst="rect">
            <a:avLst/>
          </a:prstGeom>
        </p:spPr>
      </p:pic>
      <p:pic>
        <p:nvPicPr>
          <p:cNvPr id="15" name="Picture 14">
            <a:hlinkClick r:id="rId12" action="ppaction://hlinksldjump"/>
            <a:extLst>
              <a:ext uri="{FF2B5EF4-FFF2-40B4-BE49-F238E27FC236}">
                <a16:creationId xmlns:a16="http://schemas.microsoft.com/office/drawing/2014/main" id="{B9886C0A-5B61-492E-A675-D1D1B7C499B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6" name="Picture 15">
            <a:hlinkClick r:id="rId14" action="ppaction://hlinksldjump"/>
            <a:extLst>
              <a:ext uri="{FF2B5EF4-FFF2-40B4-BE49-F238E27FC236}">
                <a16:creationId xmlns:a16="http://schemas.microsoft.com/office/drawing/2014/main" id="{7183F8E5-29FE-4249-B94E-150B28A5CD8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pic>
        <p:nvPicPr>
          <p:cNvPr id="17" name="Content Placeholder 8">
            <a:extLst>
              <a:ext uri="{FF2B5EF4-FFF2-40B4-BE49-F238E27FC236}">
                <a16:creationId xmlns:a16="http://schemas.microsoft.com/office/drawing/2014/main" id="{AB147D05-DF3C-4EB9-B815-EC87834E9D6D}"/>
              </a:ext>
            </a:extLst>
          </p:cNvPr>
          <p:cNvPicPr>
            <a:picLocks noChangeAspect="1"/>
          </p:cNvPicPr>
          <p:nvPr/>
        </p:nvPicPr>
        <p:blipFill>
          <a:blip r:embed="rId16"/>
          <a:stretch>
            <a:fillRect/>
          </a:stretch>
        </p:blipFill>
        <p:spPr>
          <a:xfrm>
            <a:off x="939881" y="1473598"/>
            <a:ext cx="4765431" cy="3903264"/>
          </a:xfrm>
          <a:prstGeom prst="rect">
            <a:avLst/>
          </a:prstGeom>
        </p:spPr>
      </p:pic>
      <p:pic>
        <p:nvPicPr>
          <p:cNvPr id="18" name="Picture 17">
            <a:hlinkClick r:id="rId17" action="ppaction://hlinksldjump"/>
            <a:extLst>
              <a:ext uri="{FF2B5EF4-FFF2-40B4-BE49-F238E27FC236}">
                <a16:creationId xmlns:a16="http://schemas.microsoft.com/office/drawing/2014/main" id="{A5E5E7CD-D9BD-4EF2-9083-200A55F0DEB3}"/>
              </a:ext>
            </a:extLst>
          </p:cNvPr>
          <p:cNvPicPr>
            <a:picLocks noChangeAspect="1"/>
          </p:cNvPicPr>
          <p:nvPr/>
        </p:nvPicPr>
        <p:blipFill>
          <a:blip r:embed="rId18"/>
          <a:stretch>
            <a:fillRect/>
          </a:stretch>
        </p:blipFill>
        <p:spPr>
          <a:xfrm>
            <a:off x="10888058" y="2906"/>
            <a:ext cx="1303942" cy="1964844"/>
          </a:xfrm>
          <a:prstGeom prst="rect">
            <a:avLst/>
          </a:prstGeom>
        </p:spPr>
      </p:pic>
      <p:sp>
        <p:nvSpPr>
          <p:cNvPr id="19" name="Arrow: Right 18">
            <a:hlinkClick r:id="rId10" action="ppaction://hlinksldjump"/>
            <a:extLst>
              <a:ext uri="{FF2B5EF4-FFF2-40B4-BE49-F238E27FC236}">
                <a16:creationId xmlns:a16="http://schemas.microsoft.com/office/drawing/2014/main" id="{2A1B83F7-9463-48A0-BC7D-6B0597E88B3E}"/>
              </a:ext>
            </a:extLst>
          </p:cNvPr>
          <p:cNvSpPr/>
          <p:nvPr/>
        </p:nvSpPr>
        <p:spPr>
          <a:xfrm>
            <a:off x="10777024" y="3800818"/>
            <a:ext cx="1153551" cy="970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19127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8C83-8F3A-4F6B-9B12-568C95692566}"/>
              </a:ext>
            </a:extLst>
          </p:cNvPr>
          <p:cNvSpPr>
            <a:spLocks noGrp="1"/>
          </p:cNvSpPr>
          <p:nvPr>
            <p:ph type="title"/>
          </p:nvPr>
        </p:nvSpPr>
        <p:spPr>
          <a:xfrm>
            <a:off x="1147036" y="-9327"/>
            <a:ext cx="10058400" cy="1609344"/>
          </a:xfrm>
        </p:spPr>
        <p:txBody>
          <a:bodyPr/>
          <a:lstStyle/>
          <a:p>
            <a:pPr algn="ctr"/>
            <a:r>
              <a:rPr lang="en-US" dirty="0"/>
              <a:t>Symmetric or Skewed??</a:t>
            </a:r>
          </a:p>
        </p:txBody>
      </p:sp>
      <p:sp>
        <p:nvSpPr>
          <p:cNvPr id="4" name="Content Placeholder 3">
            <a:extLst>
              <a:ext uri="{FF2B5EF4-FFF2-40B4-BE49-F238E27FC236}">
                <a16:creationId xmlns:a16="http://schemas.microsoft.com/office/drawing/2014/main" id="{C1F008B4-66D7-4488-8301-E2CEF88C46A1}"/>
              </a:ext>
            </a:extLst>
          </p:cNvPr>
          <p:cNvSpPr>
            <a:spLocks noGrp="1"/>
          </p:cNvSpPr>
          <p:nvPr>
            <p:ph sz="half" idx="1"/>
          </p:nvPr>
        </p:nvSpPr>
        <p:spPr/>
        <p:txBody>
          <a:bodyPr/>
          <a:lstStyle/>
          <a:p>
            <a:endParaRPr lang="en-US"/>
          </a:p>
        </p:txBody>
      </p:sp>
      <p:sp>
        <p:nvSpPr>
          <p:cNvPr id="5" name="Content Placeholder 4">
            <a:extLst>
              <a:ext uri="{FF2B5EF4-FFF2-40B4-BE49-F238E27FC236}">
                <a16:creationId xmlns:a16="http://schemas.microsoft.com/office/drawing/2014/main" id="{EA02E0E4-CAAB-4284-BC90-079EBD670C9A}"/>
              </a:ext>
            </a:extLst>
          </p:cNvPr>
          <p:cNvSpPr>
            <a:spLocks noGrp="1"/>
          </p:cNvSpPr>
          <p:nvPr>
            <p:ph sz="half" idx="2"/>
          </p:nvPr>
        </p:nvSpPr>
        <p:spPr>
          <a:xfrm>
            <a:off x="6252884" y="1979094"/>
            <a:ext cx="5181600" cy="4351338"/>
          </a:xfrm>
        </p:spPr>
        <p:txBody>
          <a:bodyPr/>
          <a:lstStyle/>
          <a:p>
            <a:pPr marL="0" indent="0">
              <a:buNone/>
            </a:pPr>
            <a:r>
              <a:rPr lang="en-US" dirty="0"/>
              <a:t>Not quite! This graph is fairly balanced around that peak in the middle. That would make this graph to be symmetric!</a:t>
            </a:r>
          </a:p>
        </p:txBody>
      </p:sp>
      <p:sp>
        <p:nvSpPr>
          <p:cNvPr id="6" name="Rectangle 5">
            <a:extLst>
              <a:ext uri="{FF2B5EF4-FFF2-40B4-BE49-F238E27FC236}">
                <a16:creationId xmlns:a16="http://schemas.microsoft.com/office/drawing/2014/main" id="{3D749D1D-8C58-49A2-9814-89619121078C}"/>
              </a:ext>
            </a:extLst>
          </p:cNvPr>
          <p:cNvSpPr/>
          <p:nvPr/>
        </p:nvSpPr>
        <p:spPr>
          <a:xfrm>
            <a:off x="6541475" y="3130620"/>
            <a:ext cx="4065563" cy="6269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Symmetric</a:t>
            </a:r>
          </a:p>
        </p:txBody>
      </p:sp>
      <p:sp>
        <p:nvSpPr>
          <p:cNvPr id="7" name="Rectangle 6">
            <a:extLst>
              <a:ext uri="{FF2B5EF4-FFF2-40B4-BE49-F238E27FC236}">
                <a16:creationId xmlns:a16="http://schemas.microsoft.com/office/drawing/2014/main" id="{371B7006-94A8-46BD-9B08-A23ABCCBF952}"/>
              </a:ext>
            </a:extLst>
          </p:cNvPr>
          <p:cNvSpPr/>
          <p:nvPr/>
        </p:nvSpPr>
        <p:spPr>
          <a:xfrm>
            <a:off x="6541475" y="3757597"/>
            <a:ext cx="4065563" cy="62697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Left</a:t>
            </a:r>
          </a:p>
        </p:txBody>
      </p:sp>
      <p:sp>
        <p:nvSpPr>
          <p:cNvPr id="8" name="Rectangle 7">
            <a:extLst>
              <a:ext uri="{FF2B5EF4-FFF2-40B4-BE49-F238E27FC236}">
                <a16:creationId xmlns:a16="http://schemas.microsoft.com/office/drawing/2014/main" id="{6CB053C4-5C4D-4305-8BC4-E595AA622007}"/>
              </a:ext>
            </a:extLst>
          </p:cNvPr>
          <p:cNvSpPr/>
          <p:nvPr/>
        </p:nvSpPr>
        <p:spPr>
          <a:xfrm>
            <a:off x="6541475" y="4396807"/>
            <a:ext cx="4065563" cy="6269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Right</a:t>
            </a:r>
          </a:p>
        </p:txBody>
      </p:sp>
      <p:pic>
        <p:nvPicPr>
          <p:cNvPr id="10" name="Picture 9">
            <a:hlinkClick r:id="rId2" action="ppaction://hlinksldjump"/>
            <a:extLst>
              <a:ext uri="{FF2B5EF4-FFF2-40B4-BE49-F238E27FC236}">
                <a16:creationId xmlns:a16="http://schemas.microsoft.com/office/drawing/2014/main" id="{FC2E0074-4257-437A-8A7C-E088CA5AF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11" name="Picture 10">
            <a:hlinkClick r:id="rId4" action="ppaction://hlinksldjump"/>
            <a:extLst>
              <a:ext uri="{FF2B5EF4-FFF2-40B4-BE49-F238E27FC236}">
                <a16:creationId xmlns:a16="http://schemas.microsoft.com/office/drawing/2014/main" id="{2996507A-442C-47F4-A241-6B02AA48C9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12" name="Picture 11">
            <a:hlinkClick r:id="rId6" action="ppaction://hlinksldjump"/>
            <a:extLst>
              <a:ext uri="{FF2B5EF4-FFF2-40B4-BE49-F238E27FC236}">
                <a16:creationId xmlns:a16="http://schemas.microsoft.com/office/drawing/2014/main" id="{C8BA0B81-FF8E-47A2-B22A-E4C3185ED3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13" name="Picture 12">
            <a:hlinkClick r:id="rId8" action="ppaction://hlinksldjump"/>
            <a:extLst>
              <a:ext uri="{FF2B5EF4-FFF2-40B4-BE49-F238E27FC236}">
                <a16:creationId xmlns:a16="http://schemas.microsoft.com/office/drawing/2014/main" id="{E956D841-7F40-4EC6-8380-FB9B148ECB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14" name="Picture 13">
            <a:hlinkClick r:id="rId10" action="ppaction://hlinksldjump"/>
            <a:extLst>
              <a:ext uri="{FF2B5EF4-FFF2-40B4-BE49-F238E27FC236}">
                <a16:creationId xmlns:a16="http://schemas.microsoft.com/office/drawing/2014/main" id="{10C79A0F-A2E9-4AE9-9746-03171AC468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85643" y="5371001"/>
            <a:ext cx="1810512" cy="1531972"/>
          </a:xfrm>
          <a:prstGeom prst="rect">
            <a:avLst/>
          </a:prstGeom>
        </p:spPr>
      </p:pic>
      <p:pic>
        <p:nvPicPr>
          <p:cNvPr id="15" name="Picture 14">
            <a:hlinkClick r:id="rId12" action="ppaction://hlinksldjump"/>
            <a:extLst>
              <a:ext uri="{FF2B5EF4-FFF2-40B4-BE49-F238E27FC236}">
                <a16:creationId xmlns:a16="http://schemas.microsoft.com/office/drawing/2014/main" id="{0CFD3709-7495-4B5D-B774-942AAA15FE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6" name="Picture 15">
            <a:hlinkClick r:id="rId14" action="ppaction://hlinksldjump"/>
            <a:extLst>
              <a:ext uri="{FF2B5EF4-FFF2-40B4-BE49-F238E27FC236}">
                <a16:creationId xmlns:a16="http://schemas.microsoft.com/office/drawing/2014/main" id="{E312EF85-71F7-4396-8D3F-802B2ECA613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pic>
        <p:nvPicPr>
          <p:cNvPr id="17" name="Content Placeholder 8">
            <a:extLst>
              <a:ext uri="{FF2B5EF4-FFF2-40B4-BE49-F238E27FC236}">
                <a16:creationId xmlns:a16="http://schemas.microsoft.com/office/drawing/2014/main" id="{BF062FFA-6803-46DD-AC00-EAB8B2FA8F61}"/>
              </a:ext>
            </a:extLst>
          </p:cNvPr>
          <p:cNvPicPr>
            <a:picLocks noChangeAspect="1"/>
          </p:cNvPicPr>
          <p:nvPr/>
        </p:nvPicPr>
        <p:blipFill>
          <a:blip r:embed="rId16"/>
          <a:stretch>
            <a:fillRect/>
          </a:stretch>
        </p:blipFill>
        <p:spPr>
          <a:xfrm>
            <a:off x="952902" y="1492476"/>
            <a:ext cx="4765431" cy="3903264"/>
          </a:xfrm>
          <a:prstGeom prst="rect">
            <a:avLst/>
          </a:prstGeom>
        </p:spPr>
      </p:pic>
      <p:pic>
        <p:nvPicPr>
          <p:cNvPr id="18" name="Picture 17">
            <a:hlinkClick r:id="rId17" action="ppaction://hlinksldjump"/>
            <a:extLst>
              <a:ext uri="{FF2B5EF4-FFF2-40B4-BE49-F238E27FC236}">
                <a16:creationId xmlns:a16="http://schemas.microsoft.com/office/drawing/2014/main" id="{AD5BB87C-9F12-4762-802E-F56346EA14B3}"/>
              </a:ext>
            </a:extLst>
          </p:cNvPr>
          <p:cNvPicPr>
            <a:picLocks noChangeAspect="1"/>
          </p:cNvPicPr>
          <p:nvPr/>
        </p:nvPicPr>
        <p:blipFill>
          <a:blip r:embed="rId18"/>
          <a:stretch>
            <a:fillRect/>
          </a:stretch>
        </p:blipFill>
        <p:spPr>
          <a:xfrm>
            <a:off x="10888058" y="2906"/>
            <a:ext cx="1303942" cy="1964844"/>
          </a:xfrm>
          <a:prstGeom prst="rect">
            <a:avLst/>
          </a:prstGeom>
        </p:spPr>
      </p:pic>
      <p:sp>
        <p:nvSpPr>
          <p:cNvPr id="19" name="Arrow: Right 18">
            <a:hlinkClick r:id="rId10" action="ppaction://hlinksldjump"/>
            <a:extLst>
              <a:ext uri="{FF2B5EF4-FFF2-40B4-BE49-F238E27FC236}">
                <a16:creationId xmlns:a16="http://schemas.microsoft.com/office/drawing/2014/main" id="{5E7CC83A-E155-4728-8CA1-D70D28203ED8}"/>
              </a:ext>
            </a:extLst>
          </p:cNvPr>
          <p:cNvSpPr/>
          <p:nvPr/>
        </p:nvSpPr>
        <p:spPr>
          <a:xfrm>
            <a:off x="10777024" y="3800818"/>
            <a:ext cx="1153551" cy="970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extLst>
      <p:ext uri="{BB962C8B-B14F-4D97-AF65-F5344CB8AC3E}">
        <p14:creationId xmlns:p14="http://schemas.microsoft.com/office/powerpoint/2010/main" val="314782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566D-2B23-4EF7-A9D9-67D9921EF28B}"/>
              </a:ext>
            </a:extLst>
          </p:cNvPr>
          <p:cNvSpPr>
            <a:spLocks noGrp="1"/>
          </p:cNvSpPr>
          <p:nvPr>
            <p:ph type="title"/>
          </p:nvPr>
        </p:nvSpPr>
        <p:spPr>
          <a:xfrm>
            <a:off x="1069848" y="23375"/>
            <a:ext cx="10058400" cy="1609344"/>
          </a:xfrm>
        </p:spPr>
        <p:txBody>
          <a:bodyPr/>
          <a:lstStyle/>
          <a:p>
            <a:pPr algn="ctr"/>
            <a:r>
              <a:rPr lang="en-US" dirty="0"/>
              <a:t>Baseball Statistics in the Movies</a:t>
            </a:r>
          </a:p>
        </p:txBody>
      </p:sp>
      <p:pic>
        <p:nvPicPr>
          <p:cNvPr id="5" name="Picture 4">
            <a:hlinkClick r:id="rId2"/>
            <a:extLst>
              <a:ext uri="{FF2B5EF4-FFF2-40B4-BE49-F238E27FC236}">
                <a16:creationId xmlns:a16="http://schemas.microsoft.com/office/drawing/2014/main" id="{B5D30E4B-3F41-40A9-AC20-AC0B7DA22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546" y="1690688"/>
            <a:ext cx="3793729" cy="3437005"/>
          </a:xfrm>
          <a:prstGeom prst="rect">
            <a:avLst/>
          </a:prstGeom>
        </p:spPr>
      </p:pic>
      <p:sp>
        <p:nvSpPr>
          <p:cNvPr id="6" name="Arrow: Right 5">
            <a:extLst>
              <a:ext uri="{FF2B5EF4-FFF2-40B4-BE49-F238E27FC236}">
                <a16:creationId xmlns:a16="http://schemas.microsoft.com/office/drawing/2014/main" id="{CD94FA1F-67ED-45F1-9E50-20C0FF54ADC3}"/>
              </a:ext>
            </a:extLst>
          </p:cNvPr>
          <p:cNvSpPr/>
          <p:nvPr/>
        </p:nvSpPr>
        <p:spPr>
          <a:xfrm>
            <a:off x="2260831" y="1599278"/>
            <a:ext cx="4379742" cy="3573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the Oakland Athletics logo to see a clip from “Moneyball” about baseball statistics and their use in predictions by using expected value and probability.</a:t>
            </a:r>
          </a:p>
        </p:txBody>
      </p:sp>
      <p:pic>
        <p:nvPicPr>
          <p:cNvPr id="7" name="Picture 6">
            <a:hlinkClick r:id="rId4" action="ppaction://hlinksldjump"/>
            <a:extLst>
              <a:ext uri="{FF2B5EF4-FFF2-40B4-BE49-F238E27FC236}">
                <a16:creationId xmlns:a16="http://schemas.microsoft.com/office/drawing/2014/main" id="{0BE9F23F-1C2F-4D42-B1A5-968359AB80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8" name="Picture 7">
            <a:hlinkClick r:id="rId6" action="ppaction://hlinksldjump"/>
            <a:extLst>
              <a:ext uri="{FF2B5EF4-FFF2-40B4-BE49-F238E27FC236}">
                <a16:creationId xmlns:a16="http://schemas.microsoft.com/office/drawing/2014/main" id="{2401A706-BFC2-4D06-8CAD-E5B6F24617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9" name="Picture 8">
            <a:hlinkClick r:id="rId8" action="ppaction://hlinksldjump"/>
            <a:extLst>
              <a:ext uri="{FF2B5EF4-FFF2-40B4-BE49-F238E27FC236}">
                <a16:creationId xmlns:a16="http://schemas.microsoft.com/office/drawing/2014/main" id="{05141216-BEE6-4DAC-8CAE-F8D68551EF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10" name="Picture 9">
            <a:hlinkClick r:id="rId10" action="ppaction://hlinksldjump"/>
            <a:extLst>
              <a:ext uri="{FF2B5EF4-FFF2-40B4-BE49-F238E27FC236}">
                <a16:creationId xmlns:a16="http://schemas.microsoft.com/office/drawing/2014/main" id="{3F94A735-B2CD-41B6-A92C-48FD14FA3E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11" name="Picture 10">
            <a:hlinkClick r:id="rId12" action="ppaction://hlinksldjump"/>
            <a:extLst>
              <a:ext uri="{FF2B5EF4-FFF2-40B4-BE49-F238E27FC236}">
                <a16:creationId xmlns:a16="http://schemas.microsoft.com/office/drawing/2014/main" id="{34E8D754-94F0-4C0C-8C35-CA17096E75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95374" y="5408969"/>
            <a:ext cx="1810512" cy="1531972"/>
          </a:xfrm>
          <a:prstGeom prst="rect">
            <a:avLst/>
          </a:prstGeom>
        </p:spPr>
      </p:pic>
      <p:pic>
        <p:nvPicPr>
          <p:cNvPr id="12" name="Picture 11">
            <a:hlinkClick r:id="rId14" action="ppaction://hlinksldjump"/>
            <a:extLst>
              <a:ext uri="{FF2B5EF4-FFF2-40B4-BE49-F238E27FC236}">
                <a16:creationId xmlns:a16="http://schemas.microsoft.com/office/drawing/2014/main" id="{A7E652D8-2940-4077-A401-052A445E93C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3" name="Picture 12">
            <a:hlinkClick r:id="rId16" action="ppaction://hlinksldjump"/>
            <a:extLst>
              <a:ext uri="{FF2B5EF4-FFF2-40B4-BE49-F238E27FC236}">
                <a16:creationId xmlns:a16="http://schemas.microsoft.com/office/drawing/2014/main" id="{42BB54ED-D8ED-4107-8F8E-162AC24ECD1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pic>
        <p:nvPicPr>
          <p:cNvPr id="14" name="Picture 13">
            <a:hlinkClick r:id="rId18" action="ppaction://hlinksldjump"/>
            <a:extLst>
              <a:ext uri="{FF2B5EF4-FFF2-40B4-BE49-F238E27FC236}">
                <a16:creationId xmlns:a16="http://schemas.microsoft.com/office/drawing/2014/main" id="{4B6DB6CF-C90A-4B9C-A0A1-78D3DFD9BF90}"/>
              </a:ext>
            </a:extLst>
          </p:cNvPr>
          <p:cNvPicPr>
            <a:picLocks noChangeAspect="1"/>
          </p:cNvPicPr>
          <p:nvPr/>
        </p:nvPicPr>
        <p:blipFill>
          <a:blip r:embed="rId19"/>
          <a:stretch>
            <a:fillRect/>
          </a:stretch>
        </p:blipFill>
        <p:spPr>
          <a:xfrm>
            <a:off x="10888058" y="2906"/>
            <a:ext cx="1303942" cy="1964844"/>
          </a:xfrm>
          <a:prstGeom prst="rect">
            <a:avLst/>
          </a:prstGeom>
        </p:spPr>
      </p:pic>
    </p:spTree>
    <p:extLst>
      <p:ext uri="{BB962C8B-B14F-4D97-AF65-F5344CB8AC3E}">
        <p14:creationId xmlns:p14="http://schemas.microsoft.com/office/powerpoint/2010/main" val="351603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36E3EB-A4AD-4692-A22D-FA2034F190B9}"/>
              </a:ext>
            </a:extLst>
          </p:cNvPr>
          <p:cNvSpPr>
            <a:spLocks noGrp="1"/>
          </p:cNvSpPr>
          <p:nvPr>
            <p:ph type="title"/>
          </p:nvPr>
        </p:nvSpPr>
        <p:spPr/>
        <p:txBody>
          <a:bodyPr/>
          <a:lstStyle/>
          <a:p>
            <a:pPr algn="ctr"/>
            <a:r>
              <a:rPr lang="en-US" dirty="0"/>
              <a:t>Think you have the Baseball Lingo down?</a:t>
            </a:r>
          </a:p>
        </p:txBody>
      </p:sp>
      <p:pic>
        <p:nvPicPr>
          <p:cNvPr id="6" name="Picture 5">
            <a:hlinkClick r:id="rId2"/>
            <a:extLst>
              <a:ext uri="{FF2B5EF4-FFF2-40B4-BE49-F238E27FC236}">
                <a16:creationId xmlns:a16="http://schemas.microsoft.com/office/drawing/2014/main" id="{9738E68D-0B99-4344-AD83-DECDECB4F1C0}"/>
              </a:ext>
            </a:extLst>
          </p:cNvPr>
          <p:cNvPicPr>
            <a:picLocks noChangeAspect="1"/>
          </p:cNvPicPr>
          <p:nvPr/>
        </p:nvPicPr>
        <p:blipFill>
          <a:blip r:embed="rId3"/>
          <a:stretch>
            <a:fillRect/>
          </a:stretch>
        </p:blipFill>
        <p:spPr>
          <a:xfrm>
            <a:off x="6595374" y="1690688"/>
            <a:ext cx="3970175" cy="3383280"/>
          </a:xfrm>
          <a:prstGeom prst="rect">
            <a:avLst/>
          </a:prstGeom>
        </p:spPr>
      </p:pic>
      <p:sp>
        <p:nvSpPr>
          <p:cNvPr id="7" name="TextBox 6">
            <a:extLst>
              <a:ext uri="{FF2B5EF4-FFF2-40B4-BE49-F238E27FC236}">
                <a16:creationId xmlns:a16="http://schemas.microsoft.com/office/drawing/2014/main" id="{79ECE140-5680-41F4-9E76-9E8C460DB6B3}"/>
              </a:ext>
            </a:extLst>
          </p:cNvPr>
          <p:cNvSpPr txBox="1"/>
          <p:nvPr/>
        </p:nvSpPr>
        <p:spPr>
          <a:xfrm>
            <a:off x="1378634" y="2321169"/>
            <a:ext cx="4178104" cy="1200329"/>
          </a:xfrm>
          <a:prstGeom prst="rect">
            <a:avLst/>
          </a:prstGeom>
          <a:noFill/>
        </p:spPr>
        <p:txBody>
          <a:bodyPr wrap="square" rtlCol="0">
            <a:spAutoFit/>
          </a:bodyPr>
          <a:lstStyle/>
          <a:p>
            <a:r>
              <a:rPr lang="en-US" dirty="0"/>
              <a:t>Click on the question mark to go to a </a:t>
            </a:r>
            <a:r>
              <a:rPr lang="en-US" dirty="0" err="1"/>
              <a:t>Sporcle</a:t>
            </a:r>
            <a:r>
              <a:rPr lang="en-US" dirty="0"/>
              <a:t> game to see if you can fill in the words to go with the acronyms! Good luck getting them all!</a:t>
            </a:r>
          </a:p>
        </p:txBody>
      </p:sp>
      <p:pic>
        <p:nvPicPr>
          <p:cNvPr id="8" name="Picture 7">
            <a:hlinkClick r:id="rId4" action="ppaction://hlinksldjump"/>
            <a:extLst>
              <a:ext uri="{FF2B5EF4-FFF2-40B4-BE49-F238E27FC236}">
                <a16:creationId xmlns:a16="http://schemas.microsoft.com/office/drawing/2014/main" id="{4DC8AAB0-79F1-4CC5-AC7A-F0FDD17FA9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9" name="Picture 8">
            <a:hlinkClick r:id="rId6" action="ppaction://hlinksldjump"/>
            <a:extLst>
              <a:ext uri="{FF2B5EF4-FFF2-40B4-BE49-F238E27FC236}">
                <a16:creationId xmlns:a16="http://schemas.microsoft.com/office/drawing/2014/main" id="{56086C5D-1ABD-4F8E-9EF3-67E14659C3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10" name="Picture 9">
            <a:hlinkClick r:id="rId8" action="ppaction://hlinksldjump"/>
            <a:extLst>
              <a:ext uri="{FF2B5EF4-FFF2-40B4-BE49-F238E27FC236}">
                <a16:creationId xmlns:a16="http://schemas.microsoft.com/office/drawing/2014/main" id="{EDC21840-9DBE-410A-BDF5-B8DBA54FD5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11" name="Picture 10">
            <a:hlinkClick r:id="rId10" action="ppaction://hlinksldjump"/>
            <a:extLst>
              <a:ext uri="{FF2B5EF4-FFF2-40B4-BE49-F238E27FC236}">
                <a16:creationId xmlns:a16="http://schemas.microsoft.com/office/drawing/2014/main" id="{6A4D3553-B0E2-4A8F-ACAB-42D8C5C97EB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12" name="Picture 11">
            <a:hlinkClick r:id="rId12" action="ppaction://hlinksldjump"/>
            <a:extLst>
              <a:ext uri="{FF2B5EF4-FFF2-40B4-BE49-F238E27FC236}">
                <a16:creationId xmlns:a16="http://schemas.microsoft.com/office/drawing/2014/main" id="{E61B618D-E06B-4A57-BD39-75EC3ACE5FC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95374" y="5408969"/>
            <a:ext cx="1810512" cy="1531972"/>
          </a:xfrm>
          <a:prstGeom prst="rect">
            <a:avLst/>
          </a:prstGeom>
        </p:spPr>
      </p:pic>
      <p:pic>
        <p:nvPicPr>
          <p:cNvPr id="13" name="Picture 12">
            <a:hlinkClick r:id="rId14" action="ppaction://hlinksldjump"/>
            <a:extLst>
              <a:ext uri="{FF2B5EF4-FFF2-40B4-BE49-F238E27FC236}">
                <a16:creationId xmlns:a16="http://schemas.microsoft.com/office/drawing/2014/main" id="{B8F8EED7-5B46-4978-9F63-D5A6110107B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4" name="Picture 13">
            <a:hlinkClick r:id="rId16" action="ppaction://hlinksldjump"/>
            <a:extLst>
              <a:ext uri="{FF2B5EF4-FFF2-40B4-BE49-F238E27FC236}">
                <a16:creationId xmlns:a16="http://schemas.microsoft.com/office/drawing/2014/main" id="{362A91B2-040B-4048-96C3-97CE080C24E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pic>
        <p:nvPicPr>
          <p:cNvPr id="15" name="Picture 14">
            <a:hlinkClick r:id="rId18" action="ppaction://hlinksldjump"/>
            <a:extLst>
              <a:ext uri="{FF2B5EF4-FFF2-40B4-BE49-F238E27FC236}">
                <a16:creationId xmlns:a16="http://schemas.microsoft.com/office/drawing/2014/main" id="{FCAF5710-8541-43E5-BBD8-A0F951B6E1FE}"/>
              </a:ext>
            </a:extLst>
          </p:cNvPr>
          <p:cNvPicPr>
            <a:picLocks noChangeAspect="1"/>
          </p:cNvPicPr>
          <p:nvPr/>
        </p:nvPicPr>
        <p:blipFill>
          <a:blip r:embed="rId19"/>
          <a:stretch>
            <a:fillRect/>
          </a:stretch>
        </p:blipFill>
        <p:spPr>
          <a:xfrm>
            <a:off x="10888058" y="2906"/>
            <a:ext cx="1303942" cy="1964844"/>
          </a:xfrm>
          <a:prstGeom prst="rect">
            <a:avLst/>
          </a:prstGeom>
        </p:spPr>
      </p:pic>
    </p:spTree>
    <p:extLst>
      <p:ext uri="{BB962C8B-B14F-4D97-AF65-F5344CB8AC3E}">
        <p14:creationId xmlns:p14="http://schemas.microsoft.com/office/powerpoint/2010/main" val="244209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ction="ppaction://hlinksldjump"/>
            <a:extLst>
              <a:ext uri="{FF2B5EF4-FFF2-40B4-BE49-F238E27FC236}">
                <a16:creationId xmlns:a16="http://schemas.microsoft.com/office/drawing/2014/main" id="{AA51B575-E59C-402C-8E48-4D4C249980EB}"/>
              </a:ext>
            </a:extLst>
          </p:cNvPr>
          <p:cNvPicPr>
            <a:picLocks noChangeAspect="1"/>
          </p:cNvPicPr>
          <p:nvPr/>
        </p:nvPicPr>
        <p:blipFill>
          <a:blip r:embed="rId3"/>
          <a:stretch>
            <a:fillRect/>
          </a:stretch>
        </p:blipFill>
        <p:spPr>
          <a:xfrm>
            <a:off x="10888058" y="2906"/>
            <a:ext cx="1303942" cy="1964844"/>
          </a:xfrm>
          <a:prstGeom prst="rect">
            <a:avLst/>
          </a:prstGeom>
        </p:spPr>
      </p:pic>
      <p:sp>
        <p:nvSpPr>
          <p:cNvPr id="2" name="Title 1">
            <a:extLst>
              <a:ext uri="{FF2B5EF4-FFF2-40B4-BE49-F238E27FC236}">
                <a16:creationId xmlns:a16="http://schemas.microsoft.com/office/drawing/2014/main" id="{A51DDE1B-C0BE-4B01-86D7-1B594DC9FA73}"/>
              </a:ext>
            </a:extLst>
          </p:cNvPr>
          <p:cNvSpPr>
            <a:spLocks noGrp="1"/>
          </p:cNvSpPr>
          <p:nvPr>
            <p:ph type="title"/>
          </p:nvPr>
        </p:nvSpPr>
        <p:spPr/>
        <p:txBody>
          <a:bodyPr/>
          <a:lstStyle/>
          <a:p>
            <a:pPr algn="ctr"/>
            <a:r>
              <a:rPr lang="en-US" dirty="0"/>
              <a:t>Think You Want to Work at ESPN? </a:t>
            </a:r>
            <a:br>
              <a:rPr lang="en-US" dirty="0"/>
            </a:br>
            <a:r>
              <a:rPr lang="en-US" dirty="0"/>
              <a:t>Click Below and see!</a:t>
            </a:r>
          </a:p>
        </p:txBody>
      </p:sp>
      <p:pic>
        <p:nvPicPr>
          <p:cNvPr id="3" name="Picture 2">
            <a:hlinkClick r:id="rId4"/>
            <a:extLst>
              <a:ext uri="{FF2B5EF4-FFF2-40B4-BE49-F238E27FC236}">
                <a16:creationId xmlns:a16="http://schemas.microsoft.com/office/drawing/2014/main" id="{D846B10E-BFB7-48E7-B01B-C4D48553EDF9}"/>
              </a:ext>
            </a:extLst>
          </p:cNvPr>
          <p:cNvPicPr>
            <a:picLocks noChangeAspect="1"/>
          </p:cNvPicPr>
          <p:nvPr/>
        </p:nvPicPr>
        <p:blipFill>
          <a:blip r:embed="rId5"/>
          <a:stretch>
            <a:fillRect/>
          </a:stretch>
        </p:blipFill>
        <p:spPr>
          <a:xfrm>
            <a:off x="0" y="1928165"/>
            <a:ext cx="12192000" cy="3001670"/>
          </a:xfrm>
          <a:prstGeom prst="rect">
            <a:avLst/>
          </a:prstGeom>
        </p:spPr>
      </p:pic>
      <p:pic>
        <p:nvPicPr>
          <p:cNvPr id="4" name="Picture 3">
            <a:hlinkClick r:id="rId6" action="ppaction://hlinksldjump"/>
            <a:extLst>
              <a:ext uri="{FF2B5EF4-FFF2-40B4-BE49-F238E27FC236}">
                <a16:creationId xmlns:a16="http://schemas.microsoft.com/office/drawing/2014/main" id="{1E4990E4-6D67-4E2D-BACB-806CE578B6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5" name="Picture 4">
            <a:hlinkClick r:id="rId8" action="ppaction://hlinksldjump"/>
            <a:extLst>
              <a:ext uri="{FF2B5EF4-FFF2-40B4-BE49-F238E27FC236}">
                <a16:creationId xmlns:a16="http://schemas.microsoft.com/office/drawing/2014/main" id="{7461F859-DDE2-4C0B-BA3D-8554B65A1C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6" name="Picture 5">
            <a:hlinkClick r:id="rId10" action="ppaction://hlinksldjump"/>
            <a:extLst>
              <a:ext uri="{FF2B5EF4-FFF2-40B4-BE49-F238E27FC236}">
                <a16:creationId xmlns:a16="http://schemas.microsoft.com/office/drawing/2014/main" id="{C76A9D5C-CBAE-446C-A24F-5740D2B8BA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7" name="Picture 6">
            <a:hlinkClick r:id="rId12" action="ppaction://hlinksldjump"/>
            <a:extLst>
              <a:ext uri="{FF2B5EF4-FFF2-40B4-BE49-F238E27FC236}">
                <a16:creationId xmlns:a16="http://schemas.microsoft.com/office/drawing/2014/main" id="{C38135DF-48EF-425F-894A-9373AC743E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8" name="Picture 7">
            <a:hlinkClick r:id="rId14" action="ppaction://hlinksldjump"/>
            <a:extLst>
              <a:ext uri="{FF2B5EF4-FFF2-40B4-BE49-F238E27FC236}">
                <a16:creationId xmlns:a16="http://schemas.microsoft.com/office/drawing/2014/main" id="{097F1870-F807-4A24-88AC-B4631046E27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95374" y="5408969"/>
            <a:ext cx="1810512" cy="1531972"/>
          </a:xfrm>
          <a:prstGeom prst="rect">
            <a:avLst/>
          </a:prstGeom>
        </p:spPr>
      </p:pic>
      <p:pic>
        <p:nvPicPr>
          <p:cNvPr id="9" name="Picture 8">
            <a:hlinkClick r:id="rId16" action="ppaction://hlinksldjump"/>
            <a:extLst>
              <a:ext uri="{FF2B5EF4-FFF2-40B4-BE49-F238E27FC236}">
                <a16:creationId xmlns:a16="http://schemas.microsoft.com/office/drawing/2014/main" id="{7C3BD944-33DE-4DE5-AB91-6725865A773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0" name="Picture 9">
            <a:hlinkClick r:id="rId18" action="ppaction://hlinksldjump"/>
            <a:extLst>
              <a:ext uri="{FF2B5EF4-FFF2-40B4-BE49-F238E27FC236}">
                <a16:creationId xmlns:a16="http://schemas.microsoft.com/office/drawing/2014/main" id="{5D715DE9-51F1-4E1E-A934-E25E72BC95F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spTree>
    <p:extLst>
      <p:ext uri="{BB962C8B-B14F-4D97-AF65-F5344CB8AC3E}">
        <p14:creationId xmlns:p14="http://schemas.microsoft.com/office/powerpoint/2010/main" val="2445201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5EA3-91FC-484C-9B63-7BEADD5EB96D}"/>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65F9DCF4-707E-42FE-86D4-3032657A5EEA}"/>
              </a:ext>
            </a:extLst>
          </p:cNvPr>
          <p:cNvSpPr>
            <a:spLocks noGrp="1"/>
          </p:cNvSpPr>
          <p:nvPr>
            <p:ph idx="1"/>
          </p:nvPr>
        </p:nvSpPr>
        <p:spPr/>
        <p:txBody>
          <a:bodyPr/>
          <a:lstStyle/>
          <a:p>
            <a:r>
              <a:rPr lang="en-US" dirty="0"/>
              <a:t>Definitions paraphrased from “The Practice of Statistics: Fifth Edition” by Starnes, Tabor, Yates, and Moore.</a:t>
            </a:r>
          </a:p>
          <a:p>
            <a:r>
              <a:rPr lang="en-US" dirty="0"/>
              <a:t>All videos found through YouTube</a:t>
            </a:r>
          </a:p>
          <a:p>
            <a:r>
              <a:rPr lang="en-US" dirty="0"/>
              <a:t>Glossary is from MLB.com</a:t>
            </a:r>
          </a:p>
          <a:p>
            <a:r>
              <a:rPr lang="en-US" dirty="0"/>
              <a:t>Histograms are courtesy of </a:t>
            </a:r>
            <a:r>
              <a:rPr lang="en-US" dirty="0">
                <a:hlinkClick r:id="rId2"/>
              </a:rPr>
              <a:t>http://bstats.blogspot.com/2006_05_01_archive.html</a:t>
            </a:r>
            <a:endParaRPr lang="en-US" dirty="0"/>
          </a:p>
          <a:p>
            <a:r>
              <a:rPr lang="en-US" dirty="0"/>
              <a:t>Game was found via a search on Sporcle.com</a:t>
            </a:r>
          </a:p>
          <a:p>
            <a:endParaRPr lang="en-US" dirty="0"/>
          </a:p>
        </p:txBody>
      </p:sp>
      <p:pic>
        <p:nvPicPr>
          <p:cNvPr id="4" name="Picture 3">
            <a:hlinkClick r:id="rId3" action="ppaction://hlinksldjump"/>
            <a:extLst>
              <a:ext uri="{FF2B5EF4-FFF2-40B4-BE49-F238E27FC236}">
                <a16:creationId xmlns:a16="http://schemas.microsoft.com/office/drawing/2014/main" id="{6EE74BAD-14A3-40CB-8A7A-1A00F7CEA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5" name="Picture 4">
            <a:hlinkClick r:id="rId5" action="ppaction://hlinksldjump"/>
            <a:extLst>
              <a:ext uri="{FF2B5EF4-FFF2-40B4-BE49-F238E27FC236}">
                <a16:creationId xmlns:a16="http://schemas.microsoft.com/office/drawing/2014/main" id="{A4686BE6-BC33-4933-B81E-24AF76063C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6" name="Picture 5">
            <a:hlinkClick r:id="rId7" action="ppaction://hlinksldjump"/>
            <a:extLst>
              <a:ext uri="{FF2B5EF4-FFF2-40B4-BE49-F238E27FC236}">
                <a16:creationId xmlns:a16="http://schemas.microsoft.com/office/drawing/2014/main" id="{30DC01AC-0494-4703-95B0-3B9970BC55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7" name="Picture 6">
            <a:hlinkClick r:id="rId9" action="ppaction://hlinksldjump"/>
            <a:extLst>
              <a:ext uri="{FF2B5EF4-FFF2-40B4-BE49-F238E27FC236}">
                <a16:creationId xmlns:a16="http://schemas.microsoft.com/office/drawing/2014/main" id="{E89624C9-45E0-4B62-847B-6ECC44E649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8" name="Picture 7">
            <a:hlinkClick r:id="rId11" action="ppaction://hlinksldjump"/>
            <a:extLst>
              <a:ext uri="{FF2B5EF4-FFF2-40B4-BE49-F238E27FC236}">
                <a16:creationId xmlns:a16="http://schemas.microsoft.com/office/drawing/2014/main" id="{0A243375-D6FC-4F9E-985D-F4C3960FEFF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95374" y="5408969"/>
            <a:ext cx="1810512" cy="1531972"/>
          </a:xfrm>
          <a:prstGeom prst="rect">
            <a:avLst/>
          </a:prstGeom>
        </p:spPr>
      </p:pic>
      <p:pic>
        <p:nvPicPr>
          <p:cNvPr id="9" name="Picture 8">
            <a:hlinkClick r:id="rId13" action="ppaction://hlinksldjump"/>
            <a:extLst>
              <a:ext uri="{FF2B5EF4-FFF2-40B4-BE49-F238E27FC236}">
                <a16:creationId xmlns:a16="http://schemas.microsoft.com/office/drawing/2014/main" id="{3C8BA98D-DA51-4199-B965-8E2F6D6C90B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0" name="Picture 9">
            <a:hlinkClick r:id="rId15" action="ppaction://hlinksldjump"/>
            <a:extLst>
              <a:ext uri="{FF2B5EF4-FFF2-40B4-BE49-F238E27FC236}">
                <a16:creationId xmlns:a16="http://schemas.microsoft.com/office/drawing/2014/main" id="{386B1652-F82F-4E65-AF22-6A00066B141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pic>
        <p:nvPicPr>
          <p:cNvPr id="11" name="Picture 10">
            <a:hlinkClick r:id="rId17" action="ppaction://hlinksldjump"/>
            <a:extLst>
              <a:ext uri="{FF2B5EF4-FFF2-40B4-BE49-F238E27FC236}">
                <a16:creationId xmlns:a16="http://schemas.microsoft.com/office/drawing/2014/main" id="{2D621EA3-3E11-4113-A5CC-37C1BB08CB5A}"/>
              </a:ext>
            </a:extLst>
          </p:cNvPr>
          <p:cNvPicPr>
            <a:picLocks noChangeAspect="1"/>
          </p:cNvPicPr>
          <p:nvPr/>
        </p:nvPicPr>
        <p:blipFill>
          <a:blip r:embed="rId18"/>
          <a:stretch>
            <a:fillRect/>
          </a:stretch>
        </p:blipFill>
        <p:spPr>
          <a:xfrm>
            <a:off x="10888058" y="2906"/>
            <a:ext cx="1303942" cy="1964844"/>
          </a:xfrm>
          <a:prstGeom prst="rect">
            <a:avLst/>
          </a:prstGeom>
        </p:spPr>
      </p:pic>
    </p:spTree>
    <p:extLst>
      <p:ext uri="{BB962C8B-B14F-4D97-AF65-F5344CB8AC3E}">
        <p14:creationId xmlns:p14="http://schemas.microsoft.com/office/powerpoint/2010/main" val="385892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948C3-91BD-42C4-BC28-C04AD4FF76FA}"/>
              </a:ext>
            </a:extLst>
          </p:cNvPr>
          <p:cNvSpPr>
            <a:spLocks noGrp="1"/>
          </p:cNvSpPr>
          <p:nvPr>
            <p:ph type="title"/>
          </p:nvPr>
        </p:nvSpPr>
        <p:spPr>
          <a:xfrm>
            <a:off x="1069848" y="-26656"/>
            <a:ext cx="10058400" cy="1609344"/>
          </a:xfrm>
        </p:spPr>
        <p:txBody>
          <a:bodyPr/>
          <a:lstStyle/>
          <a:p>
            <a:pPr algn="ctr"/>
            <a:r>
              <a:rPr lang="en-US" dirty="0"/>
              <a:t>State Standards</a:t>
            </a:r>
          </a:p>
        </p:txBody>
      </p:sp>
      <p:sp>
        <p:nvSpPr>
          <p:cNvPr id="3" name="Content Placeholder 2">
            <a:extLst>
              <a:ext uri="{FF2B5EF4-FFF2-40B4-BE49-F238E27FC236}">
                <a16:creationId xmlns:a16="http://schemas.microsoft.com/office/drawing/2014/main" id="{EACE3310-A6B1-4C44-B969-01ACB9F0B99C}"/>
              </a:ext>
            </a:extLst>
          </p:cNvPr>
          <p:cNvSpPr>
            <a:spLocks noGrp="1"/>
          </p:cNvSpPr>
          <p:nvPr>
            <p:ph idx="1"/>
          </p:nvPr>
        </p:nvSpPr>
        <p:spPr/>
        <p:txBody>
          <a:bodyPr>
            <a:normAutofit/>
          </a:bodyPr>
          <a:lstStyle/>
          <a:p>
            <a:r>
              <a:rPr lang="en-US" dirty="0"/>
              <a:t>S.MD.A.8 Analyze decisions and strategies using probability concepts (e.g., product testing, medical testing, pulling a hockey goalie at the end of a game). </a:t>
            </a:r>
          </a:p>
          <a:p>
            <a:r>
              <a:rPr lang="en-US" dirty="0"/>
              <a:t>S.MD.A.7 Weigh the possible outcomes of a decision by assigning probabilities to payoff values and finding expected values. </a:t>
            </a:r>
          </a:p>
          <a:p>
            <a:pPr lvl="1"/>
            <a:r>
              <a:rPr lang="en-US" dirty="0"/>
              <a:t>b. Evaluate and compare strategies on the basis of expected values. For example, compare a high-deductible versus a low-deductible automobile insurance policy using various, but reasonable, chances of having a minor or a major accident. </a:t>
            </a:r>
          </a:p>
          <a:p>
            <a:r>
              <a:rPr lang="en-US" dirty="0"/>
              <a:t>S.ID.A.5 For univariate measurement data, be able to display the distribution and describe its shape; select and calculate summary statistics.</a:t>
            </a:r>
          </a:p>
        </p:txBody>
      </p:sp>
      <p:pic>
        <p:nvPicPr>
          <p:cNvPr id="4" name="Picture 3">
            <a:hlinkClick r:id="rId2" action="ppaction://hlinksldjump"/>
            <a:extLst>
              <a:ext uri="{FF2B5EF4-FFF2-40B4-BE49-F238E27FC236}">
                <a16:creationId xmlns:a16="http://schemas.microsoft.com/office/drawing/2014/main" id="{2FD95D10-741B-4AFA-84CD-A52B2AB65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5" name="Picture 4">
            <a:hlinkClick r:id="rId4" action="ppaction://hlinksldjump"/>
            <a:extLst>
              <a:ext uri="{FF2B5EF4-FFF2-40B4-BE49-F238E27FC236}">
                <a16:creationId xmlns:a16="http://schemas.microsoft.com/office/drawing/2014/main" id="{C7476A56-007F-4E3A-A022-2620955AC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6" name="Picture 5">
            <a:hlinkClick r:id="rId6" action="ppaction://hlinksldjump"/>
            <a:extLst>
              <a:ext uri="{FF2B5EF4-FFF2-40B4-BE49-F238E27FC236}">
                <a16:creationId xmlns:a16="http://schemas.microsoft.com/office/drawing/2014/main" id="{24D59301-EC03-4EB7-8794-2344157151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7" name="Picture 6">
            <a:hlinkClick r:id="rId8" action="ppaction://hlinksldjump"/>
            <a:extLst>
              <a:ext uri="{FF2B5EF4-FFF2-40B4-BE49-F238E27FC236}">
                <a16:creationId xmlns:a16="http://schemas.microsoft.com/office/drawing/2014/main" id="{18AF2E7D-9874-4153-8410-770AD5597A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8" name="Picture 7">
            <a:hlinkClick r:id="rId10" action="ppaction://hlinksldjump"/>
            <a:extLst>
              <a:ext uri="{FF2B5EF4-FFF2-40B4-BE49-F238E27FC236}">
                <a16:creationId xmlns:a16="http://schemas.microsoft.com/office/drawing/2014/main" id="{D74FAE43-7812-4A67-A026-18DB4ACA3E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95374" y="5408969"/>
            <a:ext cx="1810512" cy="1531972"/>
          </a:xfrm>
          <a:prstGeom prst="rect">
            <a:avLst/>
          </a:prstGeom>
        </p:spPr>
      </p:pic>
      <p:pic>
        <p:nvPicPr>
          <p:cNvPr id="9" name="Picture 8">
            <a:hlinkClick r:id="rId12" action="ppaction://hlinksldjump"/>
            <a:extLst>
              <a:ext uri="{FF2B5EF4-FFF2-40B4-BE49-F238E27FC236}">
                <a16:creationId xmlns:a16="http://schemas.microsoft.com/office/drawing/2014/main" id="{15E7B3EB-0F67-49DD-B787-2C68592392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0" name="Picture 9">
            <a:hlinkClick r:id="rId14" action="ppaction://hlinksldjump"/>
            <a:extLst>
              <a:ext uri="{FF2B5EF4-FFF2-40B4-BE49-F238E27FC236}">
                <a16:creationId xmlns:a16="http://schemas.microsoft.com/office/drawing/2014/main" id="{5B397F28-1238-4D4B-954E-49D9F27BB4F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pic>
        <p:nvPicPr>
          <p:cNvPr id="11" name="Picture 10">
            <a:hlinkClick r:id="rId16" action="ppaction://hlinksldjump"/>
            <a:extLst>
              <a:ext uri="{FF2B5EF4-FFF2-40B4-BE49-F238E27FC236}">
                <a16:creationId xmlns:a16="http://schemas.microsoft.com/office/drawing/2014/main" id="{2762D862-6CDA-4EF8-969D-A32DB5DBE198}"/>
              </a:ext>
            </a:extLst>
          </p:cNvPr>
          <p:cNvPicPr>
            <a:picLocks noChangeAspect="1"/>
          </p:cNvPicPr>
          <p:nvPr/>
        </p:nvPicPr>
        <p:blipFill>
          <a:blip r:embed="rId17"/>
          <a:stretch>
            <a:fillRect/>
          </a:stretch>
        </p:blipFill>
        <p:spPr>
          <a:xfrm>
            <a:off x="10888058" y="2906"/>
            <a:ext cx="1303942" cy="1964844"/>
          </a:xfrm>
          <a:prstGeom prst="rect">
            <a:avLst/>
          </a:prstGeom>
        </p:spPr>
      </p:pic>
    </p:spTree>
    <p:extLst>
      <p:ext uri="{BB962C8B-B14F-4D97-AF65-F5344CB8AC3E}">
        <p14:creationId xmlns:p14="http://schemas.microsoft.com/office/powerpoint/2010/main" val="401422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2059">
            <a:hlinkClick r:id="rId2" action="ppaction://hlinksldjump"/>
            <a:extLst>
              <a:ext uri="{FF2B5EF4-FFF2-40B4-BE49-F238E27FC236}">
                <a16:creationId xmlns:a16="http://schemas.microsoft.com/office/drawing/2014/main" id="{0F8148FB-47C2-4324-BF95-E9238AA47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pic>
        <p:nvPicPr>
          <p:cNvPr id="2058" name="Picture 2057">
            <a:hlinkClick r:id="rId4" action="ppaction://hlinksldjump"/>
            <a:extLst>
              <a:ext uri="{FF2B5EF4-FFF2-40B4-BE49-F238E27FC236}">
                <a16:creationId xmlns:a16="http://schemas.microsoft.com/office/drawing/2014/main" id="{6A8D33E6-1403-4443-AEEB-5555FFD32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2061" name="Picture 2060">
            <a:hlinkClick r:id="rId6" action="ppaction://hlinksldjump"/>
            <a:extLst>
              <a:ext uri="{FF2B5EF4-FFF2-40B4-BE49-F238E27FC236}">
                <a16:creationId xmlns:a16="http://schemas.microsoft.com/office/drawing/2014/main" id="{6595829E-398B-4585-9FA9-0A062B7CECEC}"/>
              </a:ext>
            </a:extLst>
          </p:cNvPr>
          <p:cNvPicPr>
            <a:picLocks noChangeAspect="1"/>
          </p:cNvPicPr>
          <p:nvPr/>
        </p:nvPicPr>
        <p:blipFill>
          <a:blip r:embed="rId7"/>
          <a:stretch>
            <a:fillRect/>
          </a:stretch>
        </p:blipFill>
        <p:spPr>
          <a:xfrm>
            <a:off x="10888058" y="2906"/>
            <a:ext cx="1303942" cy="1964844"/>
          </a:xfrm>
          <a:prstGeom prst="rect">
            <a:avLst/>
          </a:prstGeom>
        </p:spPr>
      </p:pic>
      <p:sp>
        <p:nvSpPr>
          <p:cNvPr id="2" name="Title 1">
            <a:extLst>
              <a:ext uri="{FF2B5EF4-FFF2-40B4-BE49-F238E27FC236}">
                <a16:creationId xmlns:a16="http://schemas.microsoft.com/office/drawing/2014/main" id="{47C18EEB-936E-4267-A223-650B06F67023}"/>
              </a:ext>
            </a:extLst>
          </p:cNvPr>
          <p:cNvSpPr>
            <a:spLocks noGrp="1"/>
          </p:cNvSpPr>
          <p:nvPr>
            <p:ph type="title"/>
          </p:nvPr>
        </p:nvSpPr>
        <p:spPr>
          <a:xfrm>
            <a:off x="1066800" y="-35946"/>
            <a:ext cx="10058400" cy="1609344"/>
          </a:xfrm>
        </p:spPr>
        <p:txBody>
          <a:bodyPr/>
          <a:lstStyle/>
          <a:p>
            <a:pPr algn="ctr"/>
            <a:r>
              <a:rPr lang="en-US" dirty="0"/>
              <a:t>Overview and Directions</a:t>
            </a:r>
          </a:p>
        </p:txBody>
      </p:sp>
      <p:sp>
        <p:nvSpPr>
          <p:cNvPr id="3" name="Content Placeholder 2">
            <a:extLst>
              <a:ext uri="{FF2B5EF4-FFF2-40B4-BE49-F238E27FC236}">
                <a16:creationId xmlns:a16="http://schemas.microsoft.com/office/drawing/2014/main" id="{4873FAE4-31FB-45BE-8D42-3C484C8FD2F5}"/>
              </a:ext>
            </a:extLst>
          </p:cNvPr>
          <p:cNvSpPr>
            <a:spLocks noGrp="1"/>
          </p:cNvSpPr>
          <p:nvPr>
            <p:ph idx="1"/>
          </p:nvPr>
        </p:nvSpPr>
        <p:spPr>
          <a:xfrm>
            <a:off x="365760" y="1057247"/>
            <a:ext cx="11690252" cy="4632576"/>
          </a:xfrm>
        </p:spPr>
        <p:txBody>
          <a:bodyPr>
            <a:normAutofit/>
          </a:bodyPr>
          <a:lstStyle/>
          <a:p>
            <a:r>
              <a:rPr lang="en-US" dirty="0"/>
              <a:t>Sabermetrics is the use of statistics in baseball. Although there are many more in  depth          uses, we’ll be focusing on the ideas of expected value and probability on this trip. In          addition, we’ll look at how selected statistics are distributed among everyday players in        terms of being symmetric or skewed. Watch this </a:t>
            </a:r>
            <a:r>
              <a:rPr lang="en-US" dirty="0">
                <a:hlinkClick r:id="rId8"/>
              </a:rPr>
              <a:t>video</a:t>
            </a:r>
            <a:r>
              <a:rPr lang="en-US" dirty="0"/>
              <a:t> for a demonstration of the use of technology with baseball statistics</a:t>
            </a:r>
          </a:p>
          <a:p>
            <a:r>
              <a:rPr lang="en-US" dirty="0"/>
              <a:t>Objectives:</a:t>
            </a:r>
          </a:p>
          <a:p>
            <a:pPr lvl="1"/>
            <a:r>
              <a:rPr lang="en-US" sz="1600" dirty="0"/>
              <a:t>Students will be able to identify histograms as being symmetric, skewed to the left, or skewed to the right with 100% accuracy.</a:t>
            </a:r>
          </a:p>
          <a:p>
            <a:pPr lvl="1"/>
            <a:r>
              <a:rPr lang="en-US" sz="1600" dirty="0"/>
              <a:t>Students will be able to research a career field that uses statistics as a Data Statistician at ESPN</a:t>
            </a:r>
          </a:p>
          <a:p>
            <a:pPr lvl="1"/>
            <a:r>
              <a:rPr lang="en-US" sz="1600" dirty="0"/>
              <a:t>Students will be able to recognize baseball acronyms with 90% accuracy in a game setting</a:t>
            </a:r>
          </a:p>
          <a:p>
            <a:r>
              <a:rPr lang="en-US" dirty="0"/>
              <a:t>Click on the Icons at the Bottom of the screen to navigate through different parts of this trip. It is recommended to go straight through the icons, but you can go in any order you’d like.</a:t>
            </a:r>
          </a:p>
          <a:p>
            <a:r>
              <a:rPr lang="en-US" dirty="0"/>
              <a:t>When finished, click on the World Series trophy link in the top right to view the sources used and covered state standards</a:t>
            </a:r>
          </a:p>
        </p:txBody>
      </p:sp>
      <p:pic>
        <p:nvPicPr>
          <p:cNvPr id="29" name="Picture 28">
            <a:hlinkClick r:id="rId9" action="ppaction://hlinksldjump"/>
            <a:extLst>
              <a:ext uri="{FF2B5EF4-FFF2-40B4-BE49-F238E27FC236}">
                <a16:creationId xmlns:a16="http://schemas.microsoft.com/office/drawing/2014/main" id="{0FE0F6D2-1E7A-4BD4-9006-DE72BDD0D8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2049" name="Picture 2048">
            <a:hlinkClick r:id="rId11" action="ppaction://hlinksldjump"/>
            <a:extLst>
              <a:ext uri="{FF2B5EF4-FFF2-40B4-BE49-F238E27FC236}">
                <a16:creationId xmlns:a16="http://schemas.microsoft.com/office/drawing/2014/main" id="{1414437B-9B43-4C41-B99E-21320E596C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2052" name="Picture 2051">
            <a:hlinkClick r:id="rId13" action="ppaction://hlinksldjump"/>
            <a:extLst>
              <a:ext uri="{FF2B5EF4-FFF2-40B4-BE49-F238E27FC236}">
                <a16:creationId xmlns:a16="http://schemas.microsoft.com/office/drawing/2014/main" id="{8948C56C-671B-4799-A6DD-2A76C61EFC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2054" name="Picture 2053">
            <a:hlinkClick r:id="rId15" action="ppaction://hlinksldjump"/>
            <a:extLst>
              <a:ext uri="{FF2B5EF4-FFF2-40B4-BE49-F238E27FC236}">
                <a16:creationId xmlns:a16="http://schemas.microsoft.com/office/drawing/2014/main" id="{F8564556-BC35-4B30-9B87-B993454C4EF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2056" name="Picture 2055">
            <a:hlinkClick r:id="rId17" action="ppaction://hlinksldjump"/>
            <a:extLst>
              <a:ext uri="{FF2B5EF4-FFF2-40B4-BE49-F238E27FC236}">
                <a16:creationId xmlns:a16="http://schemas.microsoft.com/office/drawing/2014/main" id="{76339E2E-A46E-4CA4-97E4-8C84ECB8A30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595374" y="5408969"/>
            <a:ext cx="1810512" cy="1531972"/>
          </a:xfrm>
          <a:prstGeom prst="rect">
            <a:avLst/>
          </a:prstGeom>
        </p:spPr>
      </p:pic>
    </p:spTree>
    <p:extLst>
      <p:ext uri="{BB962C8B-B14F-4D97-AF65-F5344CB8AC3E}">
        <p14:creationId xmlns:p14="http://schemas.microsoft.com/office/powerpoint/2010/main" val="175020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5E8F-5388-49DE-8A2B-54D2ACE5034F}"/>
              </a:ext>
            </a:extLst>
          </p:cNvPr>
          <p:cNvSpPr>
            <a:spLocks noGrp="1"/>
          </p:cNvSpPr>
          <p:nvPr>
            <p:ph type="title"/>
          </p:nvPr>
        </p:nvSpPr>
        <p:spPr>
          <a:xfrm>
            <a:off x="1069848" y="2906"/>
            <a:ext cx="10058400" cy="1609344"/>
          </a:xfrm>
        </p:spPr>
        <p:txBody>
          <a:bodyPr/>
          <a:lstStyle/>
          <a:p>
            <a:pPr algn="ctr"/>
            <a:r>
              <a:rPr lang="en-US" dirty="0"/>
              <a:t>Statistics Vocabulary Words Used</a:t>
            </a:r>
          </a:p>
        </p:txBody>
      </p:sp>
      <p:sp>
        <p:nvSpPr>
          <p:cNvPr id="3" name="Content Placeholder 2">
            <a:extLst>
              <a:ext uri="{FF2B5EF4-FFF2-40B4-BE49-F238E27FC236}">
                <a16:creationId xmlns:a16="http://schemas.microsoft.com/office/drawing/2014/main" id="{7380239E-F54C-4314-8255-732F7492F5DD}"/>
              </a:ext>
            </a:extLst>
          </p:cNvPr>
          <p:cNvSpPr>
            <a:spLocks noGrp="1"/>
          </p:cNvSpPr>
          <p:nvPr>
            <p:ph idx="1"/>
          </p:nvPr>
        </p:nvSpPr>
        <p:spPr/>
        <p:txBody>
          <a:bodyPr/>
          <a:lstStyle/>
          <a:p>
            <a:r>
              <a:rPr lang="en-US" dirty="0"/>
              <a:t>Expected Value – The value of a probability distribution one would expect to get on average of over many trials</a:t>
            </a:r>
          </a:p>
          <a:p>
            <a:r>
              <a:rPr lang="en-US" dirty="0"/>
              <a:t>Probability – A number between 0 and 1 that describes the proportion of times the outcome would occur in a very long series of repetitions</a:t>
            </a:r>
          </a:p>
          <a:p>
            <a:r>
              <a:rPr lang="en-US" dirty="0"/>
              <a:t>Histogram – A graph used to show the distribution of a quantitative variable</a:t>
            </a:r>
          </a:p>
          <a:p>
            <a:r>
              <a:rPr lang="en-US" dirty="0"/>
              <a:t>Symmetric – The right and left sides of the graph are approximately mirror images of each other</a:t>
            </a:r>
          </a:p>
          <a:p>
            <a:r>
              <a:rPr lang="en-US" dirty="0"/>
              <a:t>Skewed – When one side of graph is much longer than the other side</a:t>
            </a:r>
          </a:p>
        </p:txBody>
      </p:sp>
      <p:pic>
        <p:nvPicPr>
          <p:cNvPr id="8" name="Picture 7">
            <a:hlinkClick r:id="rId2" action="ppaction://hlinksldjump"/>
            <a:extLst>
              <a:ext uri="{FF2B5EF4-FFF2-40B4-BE49-F238E27FC236}">
                <a16:creationId xmlns:a16="http://schemas.microsoft.com/office/drawing/2014/main" id="{FEB4FC0D-5C05-4316-A212-977DEC23F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9" name="Picture 8">
            <a:hlinkClick r:id="rId4" action="ppaction://hlinksldjump"/>
            <a:extLst>
              <a:ext uri="{FF2B5EF4-FFF2-40B4-BE49-F238E27FC236}">
                <a16:creationId xmlns:a16="http://schemas.microsoft.com/office/drawing/2014/main" id="{A6596019-2D35-481D-97FF-92CA5B20B1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10" name="Picture 9">
            <a:hlinkClick r:id="rId6" action="ppaction://hlinksldjump"/>
            <a:extLst>
              <a:ext uri="{FF2B5EF4-FFF2-40B4-BE49-F238E27FC236}">
                <a16:creationId xmlns:a16="http://schemas.microsoft.com/office/drawing/2014/main" id="{8CBAB2A6-C6C7-4A79-8618-F7DA0B6A27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11" name="Picture 10">
            <a:hlinkClick r:id="rId8" action="ppaction://hlinksldjump"/>
            <a:extLst>
              <a:ext uri="{FF2B5EF4-FFF2-40B4-BE49-F238E27FC236}">
                <a16:creationId xmlns:a16="http://schemas.microsoft.com/office/drawing/2014/main" id="{20F4C7A9-E254-42B8-9B87-2F66FFA477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12" name="Picture 11">
            <a:hlinkClick r:id="rId10" action="ppaction://hlinksldjump"/>
            <a:extLst>
              <a:ext uri="{FF2B5EF4-FFF2-40B4-BE49-F238E27FC236}">
                <a16:creationId xmlns:a16="http://schemas.microsoft.com/office/drawing/2014/main" id="{6D128FD1-27FF-40C1-9CC9-D0429187C4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95374" y="5408969"/>
            <a:ext cx="1810512" cy="1531972"/>
          </a:xfrm>
          <a:prstGeom prst="rect">
            <a:avLst/>
          </a:prstGeom>
        </p:spPr>
      </p:pic>
      <p:pic>
        <p:nvPicPr>
          <p:cNvPr id="13" name="Picture 12">
            <a:hlinkClick r:id="rId12" action="ppaction://hlinksldjump"/>
            <a:extLst>
              <a:ext uri="{FF2B5EF4-FFF2-40B4-BE49-F238E27FC236}">
                <a16:creationId xmlns:a16="http://schemas.microsoft.com/office/drawing/2014/main" id="{2F6A293D-6BC9-4281-9ABF-FB9139CBBC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4" name="Picture 13">
            <a:hlinkClick r:id="rId14" action="ppaction://hlinksldjump"/>
            <a:extLst>
              <a:ext uri="{FF2B5EF4-FFF2-40B4-BE49-F238E27FC236}">
                <a16:creationId xmlns:a16="http://schemas.microsoft.com/office/drawing/2014/main" id="{0D268A77-FD6D-43D3-94A0-D66887CFCD5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pic>
        <p:nvPicPr>
          <p:cNvPr id="15" name="Picture 14">
            <a:hlinkClick r:id="rId16" action="ppaction://hlinksldjump"/>
            <a:extLst>
              <a:ext uri="{FF2B5EF4-FFF2-40B4-BE49-F238E27FC236}">
                <a16:creationId xmlns:a16="http://schemas.microsoft.com/office/drawing/2014/main" id="{288B0231-5FED-4722-9DDE-C619318F2A1C}"/>
              </a:ext>
            </a:extLst>
          </p:cNvPr>
          <p:cNvPicPr>
            <a:picLocks noChangeAspect="1"/>
          </p:cNvPicPr>
          <p:nvPr/>
        </p:nvPicPr>
        <p:blipFill>
          <a:blip r:embed="rId17"/>
          <a:stretch>
            <a:fillRect/>
          </a:stretch>
        </p:blipFill>
        <p:spPr>
          <a:xfrm>
            <a:off x="10888058" y="2906"/>
            <a:ext cx="1303942" cy="1964844"/>
          </a:xfrm>
          <a:prstGeom prst="rect">
            <a:avLst/>
          </a:prstGeom>
        </p:spPr>
      </p:pic>
    </p:spTree>
    <p:extLst>
      <p:ext uri="{BB962C8B-B14F-4D97-AF65-F5344CB8AC3E}">
        <p14:creationId xmlns:p14="http://schemas.microsoft.com/office/powerpoint/2010/main" val="402584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2" action="ppaction://hlinksldjump"/>
            <a:extLst>
              <a:ext uri="{FF2B5EF4-FFF2-40B4-BE49-F238E27FC236}">
                <a16:creationId xmlns:a16="http://schemas.microsoft.com/office/drawing/2014/main" id="{B78BE9E1-75C8-4B44-ABA0-6056479225EB}"/>
              </a:ext>
            </a:extLst>
          </p:cNvPr>
          <p:cNvPicPr>
            <a:picLocks noChangeAspect="1"/>
          </p:cNvPicPr>
          <p:nvPr/>
        </p:nvPicPr>
        <p:blipFill>
          <a:blip r:embed="rId3"/>
          <a:stretch>
            <a:fillRect/>
          </a:stretch>
        </p:blipFill>
        <p:spPr>
          <a:xfrm>
            <a:off x="10888058" y="2906"/>
            <a:ext cx="1303942" cy="1964844"/>
          </a:xfrm>
          <a:prstGeom prst="rect">
            <a:avLst/>
          </a:prstGeom>
        </p:spPr>
      </p:pic>
      <p:sp>
        <p:nvSpPr>
          <p:cNvPr id="2" name="Title 1">
            <a:extLst>
              <a:ext uri="{FF2B5EF4-FFF2-40B4-BE49-F238E27FC236}">
                <a16:creationId xmlns:a16="http://schemas.microsoft.com/office/drawing/2014/main" id="{03D89D8C-0E27-4398-8533-461D667AD752}"/>
              </a:ext>
            </a:extLst>
          </p:cNvPr>
          <p:cNvSpPr>
            <a:spLocks noGrp="1"/>
          </p:cNvSpPr>
          <p:nvPr>
            <p:ph type="title"/>
          </p:nvPr>
        </p:nvSpPr>
        <p:spPr>
          <a:xfrm>
            <a:off x="1069848" y="-8297"/>
            <a:ext cx="10058400" cy="1609344"/>
          </a:xfrm>
        </p:spPr>
        <p:txBody>
          <a:bodyPr/>
          <a:lstStyle/>
          <a:p>
            <a:pPr algn="ctr"/>
            <a:r>
              <a:rPr lang="en-US" dirty="0"/>
              <a:t>Find out all the Baseball “Lingo”</a:t>
            </a:r>
          </a:p>
        </p:txBody>
      </p:sp>
      <p:pic>
        <p:nvPicPr>
          <p:cNvPr id="3" name="Picture 2">
            <a:hlinkClick r:id="rId4"/>
            <a:extLst>
              <a:ext uri="{FF2B5EF4-FFF2-40B4-BE49-F238E27FC236}">
                <a16:creationId xmlns:a16="http://schemas.microsoft.com/office/drawing/2014/main" id="{685E8A23-388C-456A-B643-29F9396547A4}"/>
              </a:ext>
            </a:extLst>
          </p:cNvPr>
          <p:cNvPicPr>
            <a:picLocks noChangeAspect="1"/>
          </p:cNvPicPr>
          <p:nvPr/>
        </p:nvPicPr>
        <p:blipFill>
          <a:blip r:embed="rId5"/>
          <a:stretch>
            <a:fillRect/>
          </a:stretch>
        </p:blipFill>
        <p:spPr>
          <a:xfrm>
            <a:off x="1263015" y="2022523"/>
            <a:ext cx="3707400" cy="2704221"/>
          </a:xfrm>
          <a:prstGeom prst="rect">
            <a:avLst/>
          </a:prstGeom>
        </p:spPr>
      </p:pic>
      <p:sp>
        <p:nvSpPr>
          <p:cNvPr id="4" name="Rectangle 3">
            <a:extLst>
              <a:ext uri="{FF2B5EF4-FFF2-40B4-BE49-F238E27FC236}">
                <a16:creationId xmlns:a16="http://schemas.microsoft.com/office/drawing/2014/main" id="{1CC5AC7D-219C-4760-92BB-D5B9C29FA120}"/>
              </a:ext>
            </a:extLst>
          </p:cNvPr>
          <p:cNvSpPr/>
          <p:nvPr/>
        </p:nvSpPr>
        <p:spPr>
          <a:xfrm>
            <a:off x="5434818" y="1873567"/>
            <a:ext cx="5158154" cy="2853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the “Sports News” icon on the left which will take you to the glossary page on MLB.com to find definitions for all of the baseball statistic terminology!</a:t>
            </a:r>
          </a:p>
          <a:p>
            <a:pPr algn="ctr"/>
            <a:r>
              <a:rPr lang="en-US" dirty="0"/>
              <a:t>You’ll need these terms later!!</a:t>
            </a:r>
          </a:p>
        </p:txBody>
      </p:sp>
      <p:pic>
        <p:nvPicPr>
          <p:cNvPr id="5" name="Picture 4">
            <a:hlinkClick r:id="rId6" action="ppaction://hlinksldjump"/>
            <a:extLst>
              <a:ext uri="{FF2B5EF4-FFF2-40B4-BE49-F238E27FC236}">
                <a16:creationId xmlns:a16="http://schemas.microsoft.com/office/drawing/2014/main" id="{A6E4A08D-7D72-4182-8677-B856794C55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6" name="Picture 5">
            <a:hlinkClick r:id="rId8" action="ppaction://hlinksldjump"/>
            <a:extLst>
              <a:ext uri="{FF2B5EF4-FFF2-40B4-BE49-F238E27FC236}">
                <a16:creationId xmlns:a16="http://schemas.microsoft.com/office/drawing/2014/main" id="{1506EC53-F4D2-4AFE-A33E-2E057AA73F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7" name="Picture 6">
            <a:hlinkClick r:id="rId10" action="ppaction://hlinksldjump"/>
            <a:extLst>
              <a:ext uri="{FF2B5EF4-FFF2-40B4-BE49-F238E27FC236}">
                <a16:creationId xmlns:a16="http://schemas.microsoft.com/office/drawing/2014/main" id="{4877145D-A71B-4AD6-85A1-9E2EC40E35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8" name="Picture 7">
            <a:hlinkClick r:id="rId12" action="ppaction://hlinksldjump"/>
            <a:extLst>
              <a:ext uri="{FF2B5EF4-FFF2-40B4-BE49-F238E27FC236}">
                <a16:creationId xmlns:a16="http://schemas.microsoft.com/office/drawing/2014/main" id="{FB289038-0F59-4610-B194-3D265C0E0BD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9" name="Picture 8">
            <a:hlinkClick r:id="rId14" action="ppaction://hlinksldjump"/>
            <a:extLst>
              <a:ext uri="{FF2B5EF4-FFF2-40B4-BE49-F238E27FC236}">
                <a16:creationId xmlns:a16="http://schemas.microsoft.com/office/drawing/2014/main" id="{CB17AAA6-803F-40BB-9952-4BF66F694ED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95374" y="5408969"/>
            <a:ext cx="1810512" cy="1531972"/>
          </a:xfrm>
          <a:prstGeom prst="rect">
            <a:avLst/>
          </a:prstGeom>
        </p:spPr>
      </p:pic>
      <p:pic>
        <p:nvPicPr>
          <p:cNvPr id="10" name="Picture 9">
            <a:hlinkClick r:id="rId16" action="ppaction://hlinksldjump"/>
            <a:extLst>
              <a:ext uri="{FF2B5EF4-FFF2-40B4-BE49-F238E27FC236}">
                <a16:creationId xmlns:a16="http://schemas.microsoft.com/office/drawing/2014/main" id="{7CEB5FEA-18A8-4AB4-83D5-E1A34B4AC4A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1" name="Picture 10">
            <a:hlinkClick r:id="rId18" action="ppaction://hlinksldjump"/>
            <a:extLst>
              <a:ext uri="{FF2B5EF4-FFF2-40B4-BE49-F238E27FC236}">
                <a16:creationId xmlns:a16="http://schemas.microsoft.com/office/drawing/2014/main" id="{6483E5AC-B2BC-447E-AF19-C4091EE719C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spTree>
    <p:extLst>
      <p:ext uri="{BB962C8B-B14F-4D97-AF65-F5344CB8AC3E}">
        <p14:creationId xmlns:p14="http://schemas.microsoft.com/office/powerpoint/2010/main" val="44660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hlinkClick r:id="rId2" action="ppaction://hlinksldjump"/>
            <a:extLst>
              <a:ext uri="{FF2B5EF4-FFF2-40B4-BE49-F238E27FC236}">
                <a16:creationId xmlns:a16="http://schemas.microsoft.com/office/drawing/2014/main" id="{9A2DD1A1-2CFF-49DD-AB7F-21F5429C3A5C}"/>
              </a:ext>
            </a:extLst>
          </p:cNvPr>
          <p:cNvPicPr>
            <a:picLocks noChangeAspect="1"/>
          </p:cNvPicPr>
          <p:nvPr/>
        </p:nvPicPr>
        <p:blipFill>
          <a:blip r:embed="rId3"/>
          <a:stretch>
            <a:fillRect/>
          </a:stretch>
        </p:blipFill>
        <p:spPr>
          <a:xfrm>
            <a:off x="10888058" y="2906"/>
            <a:ext cx="1303942" cy="1964844"/>
          </a:xfrm>
          <a:prstGeom prst="rect">
            <a:avLst/>
          </a:prstGeom>
        </p:spPr>
      </p:pic>
      <p:sp>
        <p:nvSpPr>
          <p:cNvPr id="2" name="Title 1">
            <a:extLst>
              <a:ext uri="{FF2B5EF4-FFF2-40B4-BE49-F238E27FC236}">
                <a16:creationId xmlns:a16="http://schemas.microsoft.com/office/drawing/2014/main" id="{15558C83-8F3A-4F6B-9B12-568C95692566}"/>
              </a:ext>
            </a:extLst>
          </p:cNvPr>
          <p:cNvSpPr>
            <a:spLocks noGrp="1"/>
          </p:cNvSpPr>
          <p:nvPr>
            <p:ph type="title"/>
          </p:nvPr>
        </p:nvSpPr>
        <p:spPr>
          <a:xfrm>
            <a:off x="1069848" y="-8297"/>
            <a:ext cx="10058400" cy="1609344"/>
          </a:xfrm>
        </p:spPr>
        <p:txBody>
          <a:bodyPr/>
          <a:lstStyle/>
          <a:p>
            <a:pPr algn="ctr"/>
            <a:r>
              <a:rPr lang="en-US" dirty="0"/>
              <a:t>Symmetric or Skewed??</a:t>
            </a:r>
          </a:p>
        </p:txBody>
      </p:sp>
      <p:sp>
        <p:nvSpPr>
          <p:cNvPr id="4" name="Content Placeholder 3">
            <a:extLst>
              <a:ext uri="{FF2B5EF4-FFF2-40B4-BE49-F238E27FC236}">
                <a16:creationId xmlns:a16="http://schemas.microsoft.com/office/drawing/2014/main" id="{6CF66B6B-222D-4573-82C2-03160480139D}"/>
              </a:ext>
            </a:extLst>
          </p:cNvPr>
          <p:cNvSpPr>
            <a:spLocks noGrp="1"/>
          </p:cNvSpPr>
          <p:nvPr>
            <p:ph sz="half" idx="1"/>
          </p:nvPr>
        </p:nvSpPr>
        <p:spPr/>
        <p:txBody>
          <a:bodyPr/>
          <a:lstStyle/>
          <a:p>
            <a:endParaRPr lang="en-US"/>
          </a:p>
        </p:txBody>
      </p:sp>
      <p:sp>
        <p:nvSpPr>
          <p:cNvPr id="5" name="Content Placeholder 4">
            <a:extLst>
              <a:ext uri="{FF2B5EF4-FFF2-40B4-BE49-F238E27FC236}">
                <a16:creationId xmlns:a16="http://schemas.microsoft.com/office/drawing/2014/main" id="{EA02E0E4-CAAB-4284-BC90-079EBD670C9A}"/>
              </a:ext>
            </a:extLst>
          </p:cNvPr>
          <p:cNvSpPr>
            <a:spLocks noGrp="1"/>
          </p:cNvSpPr>
          <p:nvPr>
            <p:ph sz="half" idx="2"/>
          </p:nvPr>
        </p:nvSpPr>
        <p:spPr>
          <a:xfrm>
            <a:off x="6101055" y="1516136"/>
            <a:ext cx="5181600" cy="4351338"/>
          </a:xfrm>
        </p:spPr>
        <p:txBody>
          <a:bodyPr/>
          <a:lstStyle/>
          <a:p>
            <a:pPr marL="0" indent="0">
              <a:buNone/>
            </a:pPr>
            <a:r>
              <a:rPr lang="en-US" dirty="0"/>
              <a:t>From this histogram courtesy of </a:t>
            </a:r>
            <a:r>
              <a:rPr lang="en-US" dirty="0">
                <a:hlinkClick r:id="rId4"/>
              </a:rPr>
              <a:t>http://bstats.blogspot.com/2006_05_01_archive.html</a:t>
            </a:r>
            <a:r>
              <a:rPr lang="en-US" dirty="0"/>
              <a:t>, the graph of Home Runs in 2005 by regular players is:</a:t>
            </a:r>
          </a:p>
        </p:txBody>
      </p:sp>
      <p:pic>
        <p:nvPicPr>
          <p:cNvPr id="3" name="Picture 2">
            <a:extLst>
              <a:ext uri="{FF2B5EF4-FFF2-40B4-BE49-F238E27FC236}">
                <a16:creationId xmlns:a16="http://schemas.microsoft.com/office/drawing/2014/main" id="{379EF2A4-B83A-4601-89B7-CAFBF96388D5}"/>
              </a:ext>
            </a:extLst>
          </p:cNvPr>
          <p:cNvPicPr>
            <a:picLocks noChangeAspect="1"/>
          </p:cNvPicPr>
          <p:nvPr/>
        </p:nvPicPr>
        <p:blipFill>
          <a:blip r:embed="rId5"/>
          <a:stretch>
            <a:fillRect/>
          </a:stretch>
        </p:blipFill>
        <p:spPr>
          <a:xfrm>
            <a:off x="1046111" y="1416309"/>
            <a:ext cx="4963579" cy="4065563"/>
          </a:xfrm>
          <a:prstGeom prst="rect">
            <a:avLst/>
          </a:prstGeom>
        </p:spPr>
      </p:pic>
      <p:sp>
        <p:nvSpPr>
          <p:cNvPr id="6" name="Rectangle 5">
            <a:hlinkClick r:id="rId6" action="ppaction://hlinksldjump"/>
            <a:extLst>
              <a:ext uri="{FF2B5EF4-FFF2-40B4-BE49-F238E27FC236}">
                <a16:creationId xmlns:a16="http://schemas.microsoft.com/office/drawing/2014/main" id="{3D749D1D-8C58-49A2-9814-89619121078C}"/>
              </a:ext>
            </a:extLst>
          </p:cNvPr>
          <p:cNvSpPr/>
          <p:nvPr/>
        </p:nvSpPr>
        <p:spPr>
          <a:xfrm>
            <a:off x="6541473" y="2950259"/>
            <a:ext cx="4065563" cy="626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Symmetric</a:t>
            </a:r>
          </a:p>
        </p:txBody>
      </p:sp>
      <p:sp>
        <p:nvSpPr>
          <p:cNvPr id="7" name="Rectangle 6">
            <a:hlinkClick r:id="rId7" action="ppaction://hlinksldjump"/>
            <a:extLst>
              <a:ext uri="{FF2B5EF4-FFF2-40B4-BE49-F238E27FC236}">
                <a16:creationId xmlns:a16="http://schemas.microsoft.com/office/drawing/2014/main" id="{371B7006-94A8-46BD-9B08-A23ABCCBF952}"/>
              </a:ext>
            </a:extLst>
          </p:cNvPr>
          <p:cNvSpPr/>
          <p:nvPr/>
        </p:nvSpPr>
        <p:spPr>
          <a:xfrm>
            <a:off x="6555721" y="3586235"/>
            <a:ext cx="4065563" cy="626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Left</a:t>
            </a:r>
          </a:p>
        </p:txBody>
      </p:sp>
      <p:pic>
        <p:nvPicPr>
          <p:cNvPr id="9" name="Picture 8">
            <a:hlinkClick r:id="rId8" action="ppaction://hlinksldjump"/>
            <a:extLst>
              <a:ext uri="{FF2B5EF4-FFF2-40B4-BE49-F238E27FC236}">
                <a16:creationId xmlns:a16="http://schemas.microsoft.com/office/drawing/2014/main" id="{E906D056-E597-4E1D-93A2-9477992ECD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10" name="Picture 9">
            <a:hlinkClick r:id="rId10" action="ppaction://hlinksldjump"/>
            <a:extLst>
              <a:ext uri="{FF2B5EF4-FFF2-40B4-BE49-F238E27FC236}">
                <a16:creationId xmlns:a16="http://schemas.microsoft.com/office/drawing/2014/main" id="{B8562E0B-19AF-46DB-AD53-D76572476E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11" name="Picture 10">
            <a:hlinkClick r:id="rId12" action="ppaction://hlinksldjump"/>
            <a:extLst>
              <a:ext uri="{FF2B5EF4-FFF2-40B4-BE49-F238E27FC236}">
                <a16:creationId xmlns:a16="http://schemas.microsoft.com/office/drawing/2014/main" id="{E0A3BBD2-54E2-4D3B-A196-EB06B8EE2C9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12" name="Picture 11">
            <a:hlinkClick r:id="rId14" action="ppaction://hlinksldjump"/>
            <a:extLst>
              <a:ext uri="{FF2B5EF4-FFF2-40B4-BE49-F238E27FC236}">
                <a16:creationId xmlns:a16="http://schemas.microsoft.com/office/drawing/2014/main" id="{866BC0D1-681A-4211-9C57-E05A8D95E1B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13" name="Picture 12">
            <a:hlinkClick r:id="rId16" action="ppaction://hlinksldjump"/>
            <a:extLst>
              <a:ext uri="{FF2B5EF4-FFF2-40B4-BE49-F238E27FC236}">
                <a16:creationId xmlns:a16="http://schemas.microsoft.com/office/drawing/2014/main" id="{D64C0BC4-6738-4047-9ADF-C576CA17D61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95374" y="5408969"/>
            <a:ext cx="1810512" cy="1531972"/>
          </a:xfrm>
          <a:prstGeom prst="rect">
            <a:avLst/>
          </a:prstGeom>
        </p:spPr>
      </p:pic>
      <p:pic>
        <p:nvPicPr>
          <p:cNvPr id="14" name="Picture 13">
            <a:hlinkClick r:id="rId18" action="ppaction://hlinksldjump"/>
            <a:extLst>
              <a:ext uri="{FF2B5EF4-FFF2-40B4-BE49-F238E27FC236}">
                <a16:creationId xmlns:a16="http://schemas.microsoft.com/office/drawing/2014/main" id="{EB5660A7-5E9D-4A01-9AA7-C4973453B1C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5" name="Picture 14">
            <a:hlinkClick r:id="rId20" action="ppaction://hlinksldjump"/>
            <a:extLst>
              <a:ext uri="{FF2B5EF4-FFF2-40B4-BE49-F238E27FC236}">
                <a16:creationId xmlns:a16="http://schemas.microsoft.com/office/drawing/2014/main" id="{5EFC754B-2A2A-4EEB-B57C-BAFE72A6025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sp>
        <p:nvSpPr>
          <p:cNvPr id="8" name="Rectangle 7">
            <a:hlinkClick r:id="rId22" action="ppaction://hlinksldjump"/>
            <a:extLst>
              <a:ext uri="{FF2B5EF4-FFF2-40B4-BE49-F238E27FC236}">
                <a16:creationId xmlns:a16="http://schemas.microsoft.com/office/drawing/2014/main" id="{6CB053C4-5C4D-4305-8BC4-E595AA622007}"/>
              </a:ext>
            </a:extLst>
          </p:cNvPr>
          <p:cNvSpPr/>
          <p:nvPr/>
        </p:nvSpPr>
        <p:spPr>
          <a:xfrm>
            <a:off x="6541472" y="4222004"/>
            <a:ext cx="4065563" cy="626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Right</a:t>
            </a:r>
          </a:p>
        </p:txBody>
      </p:sp>
    </p:spTree>
    <p:extLst>
      <p:ext uri="{BB962C8B-B14F-4D97-AF65-F5344CB8AC3E}">
        <p14:creationId xmlns:p14="http://schemas.microsoft.com/office/powerpoint/2010/main" val="374047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7193F03-C6DE-4A5E-B2B5-0F7E86DB174E}"/>
              </a:ext>
            </a:extLst>
          </p:cNvPr>
          <p:cNvPicPr>
            <a:picLocks noChangeAspect="1"/>
          </p:cNvPicPr>
          <p:nvPr/>
        </p:nvPicPr>
        <p:blipFill>
          <a:blip r:embed="rId2"/>
          <a:stretch>
            <a:fillRect/>
          </a:stretch>
        </p:blipFill>
        <p:spPr>
          <a:xfrm>
            <a:off x="1049070" y="1378612"/>
            <a:ext cx="4963579" cy="4065563"/>
          </a:xfrm>
          <a:prstGeom prst="rect">
            <a:avLst/>
          </a:prstGeom>
        </p:spPr>
      </p:pic>
      <p:sp>
        <p:nvSpPr>
          <p:cNvPr id="2" name="Title 1">
            <a:extLst>
              <a:ext uri="{FF2B5EF4-FFF2-40B4-BE49-F238E27FC236}">
                <a16:creationId xmlns:a16="http://schemas.microsoft.com/office/drawing/2014/main" id="{15558C83-8F3A-4F6B-9B12-568C95692566}"/>
              </a:ext>
            </a:extLst>
          </p:cNvPr>
          <p:cNvSpPr>
            <a:spLocks noGrp="1"/>
          </p:cNvSpPr>
          <p:nvPr>
            <p:ph type="title"/>
          </p:nvPr>
        </p:nvSpPr>
        <p:spPr>
          <a:xfrm>
            <a:off x="1049070" y="-26656"/>
            <a:ext cx="10058400" cy="1609344"/>
          </a:xfrm>
        </p:spPr>
        <p:txBody>
          <a:bodyPr/>
          <a:lstStyle/>
          <a:p>
            <a:pPr algn="ctr"/>
            <a:r>
              <a:rPr lang="en-US" dirty="0"/>
              <a:t>Symmetric or Skewed??</a:t>
            </a:r>
          </a:p>
        </p:txBody>
      </p:sp>
      <p:sp>
        <p:nvSpPr>
          <p:cNvPr id="4" name="Content Placeholder 3">
            <a:extLst>
              <a:ext uri="{FF2B5EF4-FFF2-40B4-BE49-F238E27FC236}">
                <a16:creationId xmlns:a16="http://schemas.microsoft.com/office/drawing/2014/main" id="{6CF66B6B-222D-4573-82C2-03160480139D}"/>
              </a:ext>
            </a:extLst>
          </p:cNvPr>
          <p:cNvSpPr>
            <a:spLocks noGrp="1"/>
          </p:cNvSpPr>
          <p:nvPr>
            <p:ph sz="half" idx="1"/>
          </p:nvPr>
        </p:nvSpPr>
        <p:spPr/>
        <p:txBody>
          <a:bodyPr/>
          <a:lstStyle/>
          <a:p>
            <a:endParaRPr lang="en-US"/>
          </a:p>
        </p:txBody>
      </p:sp>
      <p:sp>
        <p:nvSpPr>
          <p:cNvPr id="5" name="Content Placeholder 4">
            <a:extLst>
              <a:ext uri="{FF2B5EF4-FFF2-40B4-BE49-F238E27FC236}">
                <a16:creationId xmlns:a16="http://schemas.microsoft.com/office/drawing/2014/main" id="{EA02E0E4-CAAB-4284-BC90-079EBD670C9A}"/>
              </a:ext>
            </a:extLst>
          </p:cNvPr>
          <p:cNvSpPr>
            <a:spLocks noGrp="1"/>
          </p:cNvSpPr>
          <p:nvPr>
            <p:ph sz="half" idx="2"/>
          </p:nvPr>
        </p:nvSpPr>
        <p:spPr>
          <a:xfrm>
            <a:off x="6247037" y="2011564"/>
            <a:ext cx="4754880" cy="3977640"/>
          </a:xfrm>
        </p:spPr>
        <p:txBody>
          <a:bodyPr/>
          <a:lstStyle/>
          <a:p>
            <a:pPr marL="0" indent="0">
              <a:buNone/>
            </a:pPr>
            <a:r>
              <a:rPr lang="en-US" dirty="0"/>
              <a:t>That’s right! Like many counting statistics in baseball, the graph of home runs in 2005 is skewed to the right!!</a:t>
            </a:r>
          </a:p>
        </p:txBody>
      </p:sp>
      <p:sp>
        <p:nvSpPr>
          <p:cNvPr id="6" name="Rectangle 5">
            <a:extLst>
              <a:ext uri="{FF2B5EF4-FFF2-40B4-BE49-F238E27FC236}">
                <a16:creationId xmlns:a16="http://schemas.microsoft.com/office/drawing/2014/main" id="{3D749D1D-8C58-49A2-9814-89619121078C}"/>
              </a:ext>
            </a:extLst>
          </p:cNvPr>
          <p:cNvSpPr/>
          <p:nvPr/>
        </p:nvSpPr>
        <p:spPr>
          <a:xfrm>
            <a:off x="6537667" y="3307419"/>
            <a:ext cx="4065563" cy="626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Symmetric</a:t>
            </a:r>
          </a:p>
        </p:txBody>
      </p:sp>
      <p:sp>
        <p:nvSpPr>
          <p:cNvPr id="7" name="Rectangle 6">
            <a:extLst>
              <a:ext uri="{FF2B5EF4-FFF2-40B4-BE49-F238E27FC236}">
                <a16:creationId xmlns:a16="http://schemas.microsoft.com/office/drawing/2014/main" id="{371B7006-94A8-46BD-9B08-A23ABCCBF952}"/>
              </a:ext>
            </a:extLst>
          </p:cNvPr>
          <p:cNvSpPr/>
          <p:nvPr/>
        </p:nvSpPr>
        <p:spPr>
          <a:xfrm>
            <a:off x="6537666" y="3936685"/>
            <a:ext cx="4065563" cy="626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Left</a:t>
            </a:r>
          </a:p>
        </p:txBody>
      </p:sp>
      <p:sp>
        <p:nvSpPr>
          <p:cNvPr id="9" name="Arrow: Right 8">
            <a:hlinkClick r:id="rId3" action="ppaction://hlinksldjump"/>
            <a:extLst>
              <a:ext uri="{FF2B5EF4-FFF2-40B4-BE49-F238E27FC236}">
                <a16:creationId xmlns:a16="http://schemas.microsoft.com/office/drawing/2014/main" id="{C0072863-C607-4F80-BBD3-2410AAD7227A}"/>
              </a:ext>
            </a:extLst>
          </p:cNvPr>
          <p:cNvSpPr/>
          <p:nvPr/>
        </p:nvSpPr>
        <p:spPr>
          <a:xfrm>
            <a:off x="10846837" y="3764837"/>
            <a:ext cx="1153551" cy="970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pic>
        <p:nvPicPr>
          <p:cNvPr id="10" name="Picture 9">
            <a:hlinkClick r:id="rId4" action="ppaction://hlinksldjump"/>
            <a:extLst>
              <a:ext uri="{FF2B5EF4-FFF2-40B4-BE49-F238E27FC236}">
                <a16:creationId xmlns:a16="http://schemas.microsoft.com/office/drawing/2014/main" id="{3CE02C33-E357-4078-A030-95C92BF09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8481" y="5327128"/>
            <a:ext cx="1810512" cy="1573048"/>
          </a:xfrm>
          <a:prstGeom prst="rect">
            <a:avLst/>
          </a:prstGeom>
        </p:spPr>
      </p:pic>
      <p:pic>
        <p:nvPicPr>
          <p:cNvPr id="11" name="Picture 10">
            <a:hlinkClick r:id="rId6" action="ppaction://hlinksldjump"/>
            <a:extLst>
              <a:ext uri="{FF2B5EF4-FFF2-40B4-BE49-F238E27FC236}">
                <a16:creationId xmlns:a16="http://schemas.microsoft.com/office/drawing/2014/main" id="{15B753C8-03B9-458C-BC9E-282083ED21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7700" y="5317588"/>
            <a:ext cx="1810512" cy="1612150"/>
          </a:xfrm>
          <a:prstGeom prst="rect">
            <a:avLst/>
          </a:prstGeom>
        </p:spPr>
      </p:pic>
      <p:pic>
        <p:nvPicPr>
          <p:cNvPr id="12" name="Picture 11">
            <a:hlinkClick r:id="rId8" action="ppaction://hlinksldjump"/>
            <a:extLst>
              <a:ext uri="{FF2B5EF4-FFF2-40B4-BE49-F238E27FC236}">
                <a16:creationId xmlns:a16="http://schemas.microsoft.com/office/drawing/2014/main" id="{0130157C-6EC9-4B37-9E1B-171ABD93D6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13" name="Picture 12">
            <a:hlinkClick r:id="rId10" action="ppaction://hlinksldjump"/>
            <a:extLst>
              <a:ext uri="{FF2B5EF4-FFF2-40B4-BE49-F238E27FC236}">
                <a16:creationId xmlns:a16="http://schemas.microsoft.com/office/drawing/2014/main" id="{F433229A-C5AC-4B6A-8517-844ED7EAC5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14" name="Picture 13">
            <a:hlinkClick r:id="rId12" action="ppaction://hlinksldjump"/>
            <a:extLst>
              <a:ext uri="{FF2B5EF4-FFF2-40B4-BE49-F238E27FC236}">
                <a16:creationId xmlns:a16="http://schemas.microsoft.com/office/drawing/2014/main" id="{AAD1215A-3C50-436A-AD2E-A5DF3FC8E3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78961" y="5364887"/>
            <a:ext cx="1810512" cy="1531972"/>
          </a:xfrm>
          <a:prstGeom prst="rect">
            <a:avLst/>
          </a:prstGeom>
        </p:spPr>
      </p:pic>
      <p:pic>
        <p:nvPicPr>
          <p:cNvPr id="15" name="Picture 14">
            <a:hlinkClick r:id="rId14" action="ppaction://hlinksldjump"/>
            <a:extLst>
              <a:ext uri="{FF2B5EF4-FFF2-40B4-BE49-F238E27FC236}">
                <a16:creationId xmlns:a16="http://schemas.microsoft.com/office/drawing/2014/main" id="{282A7968-D60B-42F9-BF95-F526F8D683C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6" name="Picture 15">
            <a:hlinkClick r:id="rId16" action="ppaction://hlinksldjump"/>
            <a:extLst>
              <a:ext uri="{FF2B5EF4-FFF2-40B4-BE49-F238E27FC236}">
                <a16:creationId xmlns:a16="http://schemas.microsoft.com/office/drawing/2014/main" id="{AA99AE8D-FD53-45FE-A574-1587718F173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sp>
        <p:nvSpPr>
          <p:cNvPr id="8" name="Rectangle 7">
            <a:extLst>
              <a:ext uri="{FF2B5EF4-FFF2-40B4-BE49-F238E27FC236}">
                <a16:creationId xmlns:a16="http://schemas.microsoft.com/office/drawing/2014/main" id="{6CB053C4-5C4D-4305-8BC4-E595AA622007}"/>
              </a:ext>
            </a:extLst>
          </p:cNvPr>
          <p:cNvSpPr/>
          <p:nvPr/>
        </p:nvSpPr>
        <p:spPr>
          <a:xfrm>
            <a:off x="6537666" y="4587871"/>
            <a:ext cx="4065563" cy="6269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Right</a:t>
            </a:r>
          </a:p>
        </p:txBody>
      </p:sp>
      <p:pic>
        <p:nvPicPr>
          <p:cNvPr id="18" name="Picture 17">
            <a:hlinkClick r:id="rId18" action="ppaction://hlinksldjump"/>
            <a:extLst>
              <a:ext uri="{FF2B5EF4-FFF2-40B4-BE49-F238E27FC236}">
                <a16:creationId xmlns:a16="http://schemas.microsoft.com/office/drawing/2014/main" id="{DA0186AF-4F2E-4A25-A708-43CC8EAA7CA3}"/>
              </a:ext>
            </a:extLst>
          </p:cNvPr>
          <p:cNvPicPr>
            <a:picLocks noChangeAspect="1"/>
          </p:cNvPicPr>
          <p:nvPr/>
        </p:nvPicPr>
        <p:blipFill>
          <a:blip r:embed="rId19"/>
          <a:stretch>
            <a:fillRect/>
          </a:stretch>
        </p:blipFill>
        <p:spPr>
          <a:xfrm>
            <a:off x="10888058" y="2906"/>
            <a:ext cx="1303942" cy="1964844"/>
          </a:xfrm>
          <a:prstGeom prst="rect">
            <a:avLst/>
          </a:prstGeom>
        </p:spPr>
      </p:pic>
    </p:spTree>
    <p:extLst>
      <p:ext uri="{BB962C8B-B14F-4D97-AF65-F5344CB8AC3E}">
        <p14:creationId xmlns:p14="http://schemas.microsoft.com/office/powerpoint/2010/main" val="426118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hlinkClick r:id="rId2" action="ppaction://hlinksldjump"/>
            <a:extLst>
              <a:ext uri="{FF2B5EF4-FFF2-40B4-BE49-F238E27FC236}">
                <a16:creationId xmlns:a16="http://schemas.microsoft.com/office/drawing/2014/main" id="{A6162EC2-8D00-4A7E-9069-F8B3FB67ACB3}"/>
              </a:ext>
            </a:extLst>
          </p:cNvPr>
          <p:cNvPicPr>
            <a:picLocks noChangeAspect="1"/>
          </p:cNvPicPr>
          <p:nvPr/>
        </p:nvPicPr>
        <p:blipFill>
          <a:blip r:embed="rId3"/>
          <a:stretch>
            <a:fillRect/>
          </a:stretch>
        </p:blipFill>
        <p:spPr>
          <a:xfrm>
            <a:off x="10888058" y="2906"/>
            <a:ext cx="1303942" cy="1964844"/>
          </a:xfrm>
          <a:prstGeom prst="rect">
            <a:avLst/>
          </a:prstGeom>
        </p:spPr>
      </p:pic>
      <p:pic>
        <p:nvPicPr>
          <p:cNvPr id="18" name="Picture 17">
            <a:extLst>
              <a:ext uri="{FF2B5EF4-FFF2-40B4-BE49-F238E27FC236}">
                <a16:creationId xmlns:a16="http://schemas.microsoft.com/office/drawing/2014/main" id="{58C39789-BE0C-4390-B2CF-659A6C55E962}"/>
              </a:ext>
            </a:extLst>
          </p:cNvPr>
          <p:cNvPicPr>
            <a:picLocks noChangeAspect="1"/>
          </p:cNvPicPr>
          <p:nvPr/>
        </p:nvPicPr>
        <p:blipFill>
          <a:blip r:embed="rId4"/>
          <a:stretch>
            <a:fillRect/>
          </a:stretch>
        </p:blipFill>
        <p:spPr>
          <a:xfrm>
            <a:off x="1046111" y="1416309"/>
            <a:ext cx="4963579" cy="4065563"/>
          </a:xfrm>
          <a:prstGeom prst="rect">
            <a:avLst/>
          </a:prstGeom>
        </p:spPr>
      </p:pic>
      <p:sp>
        <p:nvSpPr>
          <p:cNvPr id="2" name="Title 1">
            <a:extLst>
              <a:ext uri="{FF2B5EF4-FFF2-40B4-BE49-F238E27FC236}">
                <a16:creationId xmlns:a16="http://schemas.microsoft.com/office/drawing/2014/main" id="{15558C83-8F3A-4F6B-9B12-568C95692566}"/>
              </a:ext>
            </a:extLst>
          </p:cNvPr>
          <p:cNvSpPr>
            <a:spLocks noGrp="1"/>
          </p:cNvSpPr>
          <p:nvPr>
            <p:ph type="title"/>
          </p:nvPr>
        </p:nvSpPr>
        <p:spPr>
          <a:xfrm>
            <a:off x="1046111" y="2906"/>
            <a:ext cx="10058400" cy="1609344"/>
          </a:xfrm>
        </p:spPr>
        <p:txBody>
          <a:bodyPr/>
          <a:lstStyle/>
          <a:p>
            <a:pPr algn="ctr"/>
            <a:r>
              <a:rPr lang="en-US" dirty="0"/>
              <a:t>Symmetric or Skewed??</a:t>
            </a:r>
          </a:p>
        </p:txBody>
      </p:sp>
      <p:sp>
        <p:nvSpPr>
          <p:cNvPr id="4" name="Content Placeholder 3">
            <a:extLst>
              <a:ext uri="{FF2B5EF4-FFF2-40B4-BE49-F238E27FC236}">
                <a16:creationId xmlns:a16="http://schemas.microsoft.com/office/drawing/2014/main" id="{6CF66B6B-222D-4573-82C2-03160480139D}"/>
              </a:ext>
            </a:extLst>
          </p:cNvPr>
          <p:cNvSpPr>
            <a:spLocks noGrp="1"/>
          </p:cNvSpPr>
          <p:nvPr>
            <p:ph sz="half" idx="1"/>
          </p:nvPr>
        </p:nvSpPr>
        <p:spPr/>
        <p:txBody>
          <a:bodyPr/>
          <a:lstStyle/>
          <a:p>
            <a:endParaRPr lang="en-US"/>
          </a:p>
        </p:txBody>
      </p:sp>
      <p:sp>
        <p:nvSpPr>
          <p:cNvPr id="5" name="Content Placeholder 4">
            <a:extLst>
              <a:ext uri="{FF2B5EF4-FFF2-40B4-BE49-F238E27FC236}">
                <a16:creationId xmlns:a16="http://schemas.microsoft.com/office/drawing/2014/main" id="{EA02E0E4-CAAB-4284-BC90-079EBD670C9A}"/>
              </a:ext>
            </a:extLst>
          </p:cNvPr>
          <p:cNvSpPr>
            <a:spLocks noGrp="1"/>
          </p:cNvSpPr>
          <p:nvPr>
            <p:ph sz="half" idx="2"/>
          </p:nvPr>
        </p:nvSpPr>
        <p:spPr>
          <a:xfrm>
            <a:off x="6216198" y="1889230"/>
            <a:ext cx="5181600" cy="4351338"/>
          </a:xfrm>
        </p:spPr>
        <p:txBody>
          <a:bodyPr/>
          <a:lstStyle/>
          <a:p>
            <a:pPr marL="0" indent="0">
              <a:buNone/>
            </a:pPr>
            <a:r>
              <a:rPr lang="en-US" dirty="0"/>
              <a:t>Be careful! This graph is certainly not balanced on both sides and has a distinct tail going out to the right. That makes it skewed to the right!</a:t>
            </a:r>
          </a:p>
        </p:txBody>
      </p:sp>
      <p:sp>
        <p:nvSpPr>
          <p:cNvPr id="6" name="Rectangle 5">
            <a:extLst>
              <a:ext uri="{FF2B5EF4-FFF2-40B4-BE49-F238E27FC236}">
                <a16:creationId xmlns:a16="http://schemas.microsoft.com/office/drawing/2014/main" id="{3D749D1D-8C58-49A2-9814-89619121078C}"/>
              </a:ext>
            </a:extLst>
          </p:cNvPr>
          <p:cNvSpPr/>
          <p:nvPr/>
        </p:nvSpPr>
        <p:spPr>
          <a:xfrm>
            <a:off x="6541474" y="3273660"/>
            <a:ext cx="4065563" cy="6269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Symmetric</a:t>
            </a:r>
          </a:p>
        </p:txBody>
      </p:sp>
      <p:sp>
        <p:nvSpPr>
          <p:cNvPr id="7" name="Rectangle 6">
            <a:extLst>
              <a:ext uri="{FF2B5EF4-FFF2-40B4-BE49-F238E27FC236}">
                <a16:creationId xmlns:a16="http://schemas.microsoft.com/office/drawing/2014/main" id="{371B7006-94A8-46BD-9B08-A23ABCCBF952}"/>
              </a:ext>
            </a:extLst>
          </p:cNvPr>
          <p:cNvSpPr/>
          <p:nvPr/>
        </p:nvSpPr>
        <p:spPr>
          <a:xfrm>
            <a:off x="6541474" y="3891845"/>
            <a:ext cx="4065563" cy="626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Left</a:t>
            </a:r>
          </a:p>
        </p:txBody>
      </p:sp>
      <p:sp>
        <p:nvSpPr>
          <p:cNvPr id="10" name="Arrow: Right 9">
            <a:hlinkClick r:id="rId5" action="ppaction://hlinksldjump"/>
            <a:extLst>
              <a:ext uri="{FF2B5EF4-FFF2-40B4-BE49-F238E27FC236}">
                <a16:creationId xmlns:a16="http://schemas.microsoft.com/office/drawing/2014/main" id="{E7EFFA62-6D57-4742-AB8E-023E4D500B9E}"/>
              </a:ext>
            </a:extLst>
          </p:cNvPr>
          <p:cNvSpPr/>
          <p:nvPr/>
        </p:nvSpPr>
        <p:spPr>
          <a:xfrm>
            <a:off x="10821022" y="3719997"/>
            <a:ext cx="1153551" cy="970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pic>
        <p:nvPicPr>
          <p:cNvPr id="11" name="Picture 10">
            <a:hlinkClick r:id="rId6" action="ppaction://hlinksldjump"/>
            <a:extLst>
              <a:ext uri="{FF2B5EF4-FFF2-40B4-BE49-F238E27FC236}">
                <a16:creationId xmlns:a16="http://schemas.microsoft.com/office/drawing/2014/main" id="{8BB68176-5292-4FB0-B036-BF32EAAF1E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12" name="Picture 11">
            <a:hlinkClick r:id="rId8" action="ppaction://hlinksldjump"/>
            <a:extLst>
              <a:ext uri="{FF2B5EF4-FFF2-40B4-BE49-F238E27FC236}">
                <a16:creationId xmlns:a16="http://schemas.microsoft.com/office/drawing/2014/main" id="{365872FA-1083-4333-9DAC-3493B90ED6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13" name="Picture 12">
            <a:hlinkClick r:id="rId10" action="ppaction://hlinksldjump"/>
            <a:extLst>
              <a:ext uri="{FF2B5EF4-FFF2-40B4-BE49-F238E27FC236}">
                <a16:creationId xmlns:a16="http://schemas.microsoft.com/office/drawing/2014/main" id="{09985B54-6F42-4D0B-A9FA-CAAF5F18D3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14" name="Picture 13">
            <a:hlinkClick r:id="rId12" action="ppaction://hlinksldjump"/>
            <a:extLst>
              <a:ext uri="{FF2B5EF4-FFF2-40B4-BE49-F238E27FC236}">
                <a16:creationId xmlns:a16="http://schemas.microsoft.com/office/drawing/2014/main" id="{18BAFFEF-A120-4456-AC39-8195E4F825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15" name="Picture 14">
            <a:hlinkClick r:id="rId14" action="ppaction://hlinksldjump"/>
            <a:extLst>
              <a:ext uri="{FF2B5EF4-FFF2-40B4-BE49-F238E27FC236}">
                <a16:creationId xmlns:a16="http://schemas.microsoft.com/office/drawing/2014/main" id="{58A5E515-7E11-4B91-B9E3-9D447C5D051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79431" y="5371093"/>
            <a:ext cx="1810512" cy="1531972"/>
          </a:xfrm>
          <a:prstGeom prst="rect">
            <a:avLst/>
          </a:prstGeom>
        </p:spPr>
      </p:pic>
      <p:pic>
        <p:nvPicPr>
          <p:cNvPr id="16" name="Picture 15">
            <a:hlinkClick r:id="rId16" action="ppaction://hlinksldjump"/>
            <a:extLst>
              <a:ext uri="{FF2B5EF4-FFF2-40B4-BE49-F238E27FC236}">
                <a16:creationId xmlns:a16="http://schemas.microsoft.com/office/drawing/2014/main" id="{B6D23C7F-A616-4E69-8C96-FC097CD1EE6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7" name="Picture 16">
            <a:hlinkClick r:id="rId18" action="ppaction://hlinksldjump"/>
            <a:extLst>
              <a:ext uri="{FF2B5EF4-FFF2-40B4-BE49-F238E27FC236}">
                <a16:creationId xmlns:a16="http://schemas.microsoft.com/office/drawing/2014/main" id="{C064350A-324E-4E0F-8729-970F323F1ED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sp>
        <p:nvSpPr>
          <p:cNvPr id="8" name="Rectangle 7">
            <a:extLst>
              <a:ext uri="{FF2B5EF4-FFF2-40B4-BE49-F238E27FC236}">
                <a16:creationId xmlns:a16="http://schemas.microsoft.com/office/drawing/2014/main" id="{6CB053C4-5C4D-4305-8BC4-E595AA622007}"/>
              </a:ext>
            </a:extLst>
          </p:cNvPr>
          <p:cNvSpPr/>
          <p:nvPr/>
        </p:nvSpPr>
        <p:spPr>
          <a:xfrm>
            <a:off x="6541473" y="4532947"/>
            <a:ext cx="4065563" cy="6269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Right</a:t>
            </a:r>
          </a:p>
        </p:txBody>
      </p:sp>
    </p:spTree>
    <p:extLst>
      <p:ext uri="{BB962C8B-B14F-4D97-AF65-F5344CB8AC3E}">
        <p14:creationId xmlns:p14="http://schemas.microsoft.com/office/powerpoint/2010/main" val="238066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hlinkClick r:id="rId2" action="ppaction://hlinksldjump"/>
            <a:extLst>
              <a:ext uri="{FF2B5EF4-FFF2-40B4-BE49-F238E27FC236}">
                <a16:creationId xmlns:a16="http://schemas.microsoft.com/office/drawing/2014/main" id="{3F8E9E34-3263-4D4F-83AA-45DF8517478C}"/>
              </a:ext>
            </a:extLst>
          </p:cNvPr>
          <p:cNvPicPr>
            <a:picLocks noChangeAspect="1"/>
          </p:cNvPicPr>
          <p:nvPr/>
        </p:nvPicPr>
        <p:blipFill>
          <a:blip r:embed="rId3"/>
          <a:stretch>
            <a:fillRect/>
          </a:stretch>
        </p:blipFill>
        <p:spPr>
          <a:xfrm>
            <a:off x="10888058" y="2906"/>
            <a:ext cx="1303942" cy="1964844"/>
          </a:xfrm>
          <a:prstGeom prst="rect">
            <a:avLst/>
          </a:prstGeom>
        </p:spPr>
      </p:pic>
      <p:pic>
        <p:nvPicPr>
          <p:cNvPr id="18" name="Picture 17">
            <a:extLst>
              <a:ext uri="{FF2B5EF4-FFF2-40B4-BE49-F238E27FC236}">
                <a16:creationId xmlns:a16="http://schemas.microsoft.com/office/drawing/2014/main" id="{74A03E3F-9B91-4E1E-B6D2-264F6F13B043}"/>
              </a:ext>
            </a:extLst>
          </p:cNvPr>
          <p:cNvPicPr>
            <a:picLocks noChangeAspect="1"/>
          </p:cNvPicPr>
          <p:nvPr/>
        </p:nvPicPr>
        <p:blipFill>
          <a:blip r:embed="rId4"/>
          <a:stretch>
            <a:fillRect/>
          </a:stretch>
        </p:blipFill>
        <p:spPr>
          <a:xfrm>
            <a:off x="1029152" y="1629181"/>
            <a:ext cx="4963579" cy="4065563"/>
          </a:xfrm>
          <a:prstGeom prst="rect">
            <a:avLst/>
          </a:prstGeom>
        </p:spPr>
      </p:pic>
      <p:sp>
        <p:nvSpPr>
          <p:cNvPr id="2" name="Title 1">
            <a:extLst>
              <a:ext uri="{FF2B5EF4-FFF2-40B4-BE49-F238E27FC236}">
                <a16:creationId xmlns:a16="http://schemas.microsoft.com/office/drawing/2014/main" id="{15558C83-8F3A-4F6B-9B12-568C95692566}"/>
              </a:ext>
            </a:extLst>
          </p:cNvPr>
          <p:cNvSpPr>
            <a:spLocks noGrp="1"/>
          </p:cNvSpPr>
          <p:nvPr>
            <p:ph type="title"/>
          </p:nvPr>
        </p:nvSpPr>
        <p:spPr>
          <a:xfrm>
            <a:off x="1069848" y="-19015"/>
            <a:ext cx="10058400" cy="1609344"/>
          </a:xfrm>
        </p:spPr>
        <p:txBody>
          <a:bodyPr/>
          <a:lstStyle/>
          <a:p>
            <a:pPr algn="ctr"/>
            <a:r>
              <a:rPr lang="en-US" dirty="0"/>
              <a:t>Symmetric or Skewed??</a:t>
            </a:r>
          </a:p>
        </p:txBody>
      </p:sp>
      <p:sp>
        <p:nvSpPr>
          <p:cNvPr id="4" name="Content Placeholder 3">
            <a:extLst>
              <a:ext uri="{FF2B5EF4-FFF2-40B4-BE49-F238E27FC236}">
                <a16:creationId xmlns:a16="http://schemas.microsoft.com/office/drawing/2014/main" id="{6CF66B6B-222D-4573-82C2-03160480139D}"/>
              </a:ext>
            </a:extLst>
          </p:cNvPr>
          <p:cNvSpPr>
            <a:spLocks noGrp="1"/>
          </p:cNvSpPr>
          <p:nvPr>
            <p:ph sz="half" idx="1"/>
          </p:nvPr>
        </p:nvSpPr>
        <p:spPr/>
        <p:txBody>
          <a:bodyPr/>
          <a:lstStyle/>
          <a:p>
            <a:endParaRPr lang="en-US" dirty="0"/>
          </a:p>
        </p:txBody>
      </p:sp>
      <p:sp>
        <p:nvSpPr>
          <p:cNvPr id="5" name="Content Placeholder 4">
            <a:extLst>
              <a:ext uri="{FF2B5EF4-FFF2-40B4-BE49-F238E27FC236}">
                <a16:creationId xmlns:a16="http://schemas.microsoft.com/office/drawing/2014/main" id="{EA02E0E4-CAAB-4284-BC90-079EBD670C9A}"/>
              </a:ext>
            </a:extLst>
          </p:cNvPr>
          <p:cNvSpPr>
            <a:spLocks noGrp="1"/>
          </p:cNvSpPr>
          <p:nvPr>
            <p:ph sz="half" idx="2"/>
          </p:nvPr>
        </p:nvSpPr>
        <p:spPr>
          <a:xfrm>
            <a:off x="6336252" y="1967750"/>
            <a:ext cx="5181600" cy="4351338"/>
          </a:xfrm>
        </p:spPr>
        <p:txBody>
          <a:bodyPr/>
          <a:lstStyle/>
          <a:p>
            <a:pPr marL="0" indent="0">
              <a:buNone/>
            </a:pPr>
            <a:r>
              <a:rPr lang="en-US" dirty="0"/>
              <a:t>Be careful! You notice that it’s skewed, but remember that the direction of the tail is the direction it is skewed! So this would be skewed to the right!</a:t>
            </a:r>
          </a:p>
        </p:txBody>
      </p:sp>
      <p:sp>
        <p:nvSpPr>
          <p:cNvPr id="6" name="Rectangle 5">
            <a:extLst>
              <a:ext uri="{FF2B5EF4-FFF2-40B4-BE49-F238E27FC236}">
                <a16:creationId xmlns:a16="http://schemas.microsoft.com/office/drawing/2014/main" id="{3D749D1D-8C58-49A2-9814-89619121078C}"/>
              </a:ext>
            </a:extLst>
          </p:cNvPr>
          <p:cNvSpPr/>
          <p:nvPr/>
        </p:nvSpPr>
        <p:spPr>
          <a:xfrm>
            <a:off x="6518529" y="3305054"/>
            <a:ext cx="4065563" cy="62697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Symmetric</a:t>
            </a:r>
          </a:p>
        </p:txBody>
      </p:sp>
      <p:sp>
        <p:nvSpPr>
          <p:cNvPr id="7" name="Rectangle 6">
            <a:extLst>
              <a:ext uri="{FF2B5EF4-FFF2-40B4-BE49-F238E27FC236}">
                <a16:creationId xmlns:a16="http://schemas.microsoft.com/office/drawing/2014/main" id="{371B7006-94A8-46BD-9B08-A23ABCCBF952}"/>
              </a:ext>
            </a:extLst>
          </p:cNvPr>
          <p:cNvSpPr/>
          <p:nvPr/>
        </p:nvSpPr>
        <p:spPr>
          <a:xfrm>
            <a:off x="6518528" y="3951991"/>
            <a:ext cx="4065563" cy="6269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Left</a:t>
            </a:r>
          </a:p>
        </p:txBody>
      </p:sp>
      <p:sp>
        <p:nvSpPr>
          <p:cNvPr id="8" name="Rectangle 7">
            <a:extLst>
              <a:ext uri="{FF2B5EF4-FFF2-40B4-BE49-F238E27FC236}">
                <a16:creationId xmlns:a16="http://schemas.microsoft.com/office/drawing/2014/main" id="{6CB053C4-5C4D-4305-8BC4-E595AA622007}"/>
              </a:ext>
            </a:extLst>
          </p:cNvPr>
          <p:cNvSpPr/>
          <p:nvPr/>
        </p:nvSpPr>
        <p:spPr>
          <a:xfrm>
            <a:off x="6518527" y="4578968"/>
            <a:ext cx="4065563" cy="6269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Right</a:t>
            </a:r>
          </a:p>
        </p:txBody>
      </p:sp>
      <p:sp>
        <p:nvSpPr>
          <p:cNvPr id="10" name="Arrow: Right 9">
            <a:hlinkClick r:id="rId5" action="ppaction://hlinksldjump"/>
            <a:extLst>
              <a:ext uri="{FF2B5EF4-FFF2-40B4-BE49-F238E27FC236}">
                <a16:creationId xmlns:a16="http://schemas.microsoft.com/office/drawing/2014/main" id="{7C861A63-0A9B-4184-9B0D-CDF9FF7F63BC}"/>
              </a:ext>
            </a:extLst>
          </p:cNvPr>
          <p:cNvSpPr/>
          <p:nvPr/>
        </p:nvSpPr>
        <p:spPr>
          <a:xfrm>
            <a:off x="10777024" y="3800818"/>
            <a:ext cx="1153551" cy="970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pic>
        <p:nvPicPr>
          <p:cNvPr id="11" name="Picture 10">
            <a:hlinkClick r:id="rId6" action="ppaction://hlinksldjump"/>
            <a:extLst>
              <a:ext uri="{FF2B5EF4-FFF2-40B4-BE49-F238E27FC236}">
                <a16:creationId xmlns:a16="http://schemas.microsoft.com/office/drawing/2014/main" id="{6B09A964-AC3B-4497-986A-79957D6539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12" name="Picture 11">
            <a:hlinkClick r:id="rId8" action="ppaction://hlinksldjump"/>
            <a:extLst>
              <a:ext uri="{FF2B5EF4-FFF2-40B4-BE49-F238E27FC236}">
                <a16:creationId xmlns:a16="http://schemas.microsoft.com/office/drawing/2014/main" id="{C0F35EED-6078-45E3-9D1D-78189E4AA7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13" name="Picture 12">
            <a:hlinkClick r:id="rId10" action="ppaction://hlinksldjump"/>
            <a:extLst>
              <a:ext uri="{FF2B5EF4-FFF2-40B4-BE49-F238E27FC236}">
                <a16:creationId xmlns:a16="http://schemas.microsoft.com/office/drawing/2014/main" id="{518E5252-44A5-4AD3-8508-5251738B8C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14" name="Picture 13">
            <a:hlinkClick r:id="rId12" action="ppaction://hlinksldjump"/>
            <a:extLst>
              <a:ext uri="{FF2B5EF4-FFF2-40B4-BE49-F238E27FC236}">
                <a16:creationId xmlns:a16="http://schemas.microsoft.com/office/drawing/2014/main" id="{5EFC850B-2795-44A8-9720-3E40AC47424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15" name="Picture 14">
            <a:hlinkClick r:id="rId14" action="ppaction://hlinksldjump"/>
            <a:extLst>
              <a:ext uri="{FF2B5EF4-FFF2-40B4-BE49-F238E27FC236}">
                <a16:creationId xmlns:a16="http://schemas.microsoft.com/office/drawing/2014/main" id="{7DA5F445-91CC-4B3B-8490-8A9F00CACE1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85643" y="5359657"/>
            <a:ext cx="1810512" cy="1531972"/>
          </a:xfrm>
          <a:prstGeom prst="rect">
            <a:avLst/>
          </a:prstGeom>
        </p:spPr>
      </p:pic>
      <p:pic>
        <p:nvPicPr>
          <p:cNvPr id="16" name="Picture 15">
            <a:hlinkClick r:id="rId16" action="ppaction://hlinksldjump"/>
            <a:extLst>
              <a:ext uri="{FF2B5EF4-FFF2-40B4-BE49-F238E27FC236}">
                <a16:creationId xmlns:a16="http://schemas.microsoft.com/office/drawing/2014/main" id="{42EE221A-03BA-4F67-BF76-F96CA220109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7" name="Picture 16">
            <a:hlinkClick r:id="rId18" action="ppaction://hlinksldjump"/>
            <a:extLst>
              <a:ext uri="{FF2B5EF4-FFF2-40B4-BE49-F238E27FC236}">
                <a16:creationId xmlns:a16="http://schemas.microsoft.com/office/drawing/2014/main" id="{41F9C4A2-515E-4C9F-8AF3-73285607B70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spTree>
    <p:extLst>
      <p:ext uri="{BB962C8B-B14F-4D97-AF65-F5344CB8AC3E}">
        <p14:creationId xmlns:p14="http://schemas.microsoft.com/office/powerpoint/2010/main" val="12001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hlinkClick r:id="rId2" action="ppaction://hlinksldjump"/>
            <a:extLst>
              <a:ext uri="{FF2B5EF4-FFF2-40B4-BE49-F238E27FC236}">
                <a16:creationId xmlns:a16="http://schemas.microsoft.com/office/drawing/2014/main" id="{94CA3B89-5173-4D2E-ABE5-6DAFC05C7F88}"/>
              </a:ext>
            </a:extLst>
          </p:cNvPr>
          <p:cNvPicPr>
            <a:picLocks noChangeAspect="1"/>
          </p:cNvPicPr>
          <p:nvPr/>
        </p:nvPicPr>
        <p:blipFill>
          <a:blip r:embed="rId3"/>
          <a:stretch>
            <a:fillRect/>
          </a:stretch>
        </p:blipFill>
        <p:spPr>
          <a:xfrm>
            <a:off x="10888058" y="2906"/>
            <a:ext cx="1303942" cy="1964844"/>
          </a:xfrm>
          <a:prstGeom prst="rect">
            <a:avLst/>
          </a:prstGeom>
        </p:spPr>
      </p:pic>
      <p:sp>
        <p:nvSpPr>
          <p:cNvPr id="2" name="Title 1">
            <a:extLst>
              <a:ext uri="{FF2B5EF4-FFF2-40B4-BE49-F238E27FC236}">
                <a16:creationId xmlns:a16="http://schemas.microsoft.com/office/drawing/2014/main" id="{15558C83-8F3A-4F6B-9B12-568C95692566}"/>
              </a:ext>
            </a:extLst>
          </p:cNvPr>
          <p:cNvSpPr>
            <a:spLocks noGrp="1"/>
          </p:cNvSpPr>
          <p:nvPr>
            <p:ph type="title"/>
          </p:nvPr>
        </p:nvSpPr>
        <p:spPr>
          <a:xfrm>
            <a:off x="1069848" y="-8153"/>
            <a:ext cx="10058400" cy="1609344"/>
          </a:xfrm>
        </p:spPr>
        <p:txBody>
          <a:bodyPr/>
          <a:lstStyle/>
          <a:p>
            <a:pPr algn="ctr"/>
            <a:r>
              <a:rPr lang="en-US" dirty="0"/>
              <a:t>Symmetric or Skewed??</a:t>
            </a:r>
          </a:p>
        </p:txBody>
      </p:sp>
      <p:pic>
        <p:nvPicPr>
          <p:cNvPr id="9" name="Content Placeholder 8">
            <a:extLst>
              <a:ext uri="{FF2B5EF4-FFF2-40B4-BE49-F238E27FC236}">
                <a16:creationId xmlns:a16="http://schemas.microsoft.com/office/drawing/2014/main" id="{6EA3D111-EF74-4207-8182-E0695F315822}"/>
              </a:ext>
            </a:extLst>
          </p:cNvPr>
          <p:cNvPicPr>
            <a:picLocks noGrp="1" noChangeAspect="1"/>
          </p:cNvPicPr>
          <p:nvPr>
            <p:ph sz="half" idx="1"/>
          </p:nvPr>
        </p:nvPicPr>
        <p:blipFill>
          <a:blip r:embed="rId4"/>
          <a:stretch>
            <a:fillRect/>
          </a:stretch>
        </p:blipFill>
        <p:spPr>
          <a:xfrm>
            <a:off x="939881" y="1473598"/>
            <a:ext cx="4765431" cy="3903264"/>
          </a:xfrm>
          <a:prstGeom prst="rect">
            <a:avLst/>
          </a:prstGeom>
        </p:spPr>
      </p:pic>
      <p:sp>
        <p:nvSpPr>
          <p:cNvPr id="5" name="Content Placeholder 4">
            <a:extLst>
              <a:ext uri="{FF2B5EF4-FFF2-40B4-BE49-F238E27FC236}">
                <a16:creationId xmlns:a16="http://schemas.microsoft.com/office/drawing/2014/main" id="{EA02E0E4-CAAB-4284-BC90-079EBD670C9A}"/>
              </a:ext>
            </a:extLst>
          </p:cNvPr>
          <p:cNvSpPr>
            <a:spLocks noGrp="1"/>
          </p:cNvSpPr>
          <p:nvPr>
            <p:ph sz="half" idx="2"/>
          </p:nvPr>
        </p:nvSpPr>
        <p:spPr>
          <a:xfrm>
            <a:off x="6099048" y="1629642"/>
            <a:ext cx="5181600" cy="4351338"/>
          </a:xfrm>
        </p:spPr>
        <p:txBody>
          <a:bodyPr/>
          <a:lstStyle/>
          <a:p>
            <a:r>
              <a:rPr lang="en-US" dirty="0"/>
              <a:t>From this histogram courtesy of </a:t>
            </a:r>
            <a:r>
              <a:rPr lang="en-US" dirty="0">
                <a:hlinkClick r:id="rId5"/>
              </a:rPr>
              <a:t>http://bstats.blogspot.com/2006_05_01_archive.html</a:t>
            </a:r>
            <a:r>
              <a:rPr lang="en-US" dirty="0"/>
              <a:t>, the graph of On-Base Percentages in 2005 by regular players is:</a:t>
            </a:r>
          </a:p>
        </p:txBody>
      </p:sp>
      <p:sp>
        <p:nvSpPr>
          <p:cNvPr id="6" name="Rectangle 5">
            <a:hlinkClick r:id="rId6" action="ppaction://hlinksldjump"/>
            <a:extLst>
              <a:ext uri="{FF2B5EF4-FFF2-40B4-BE49-F238E27FC236}">
                <a16:creationId xmlns:a16="http://schemas.microsoft.com/office/drawing/2014/main" id="{3D749D1D-8C58-49A2-9814-89619121078C}"/>
              </a:ext>
            </a:extLst>
          </p:cNvPr>
          <p:cNvSpPr/>
          <p:nvPr/>
        </p:nvSpPr>
        <p:spPr>
          <a:xfrm>
            <a:off x="6537372" y="3208408"/>
            <a:ext cx="4065563" cy="626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Symmetric</a:t>
            </a:r>
          </a:p>
        </p:txBody>
      </p:sp>
      <p:sp>
        <p:nvSpPr>
          <p:cNvPr id="7" name="Rectangle 6">
            <a:hlinkClick r:id="rId7" action="ppaction://hlinksldjump"/>
            <a:extLst>
              <a:ext uri="{FF2B5EF4-FFF2-40B4-BE49-F238E27FC236}">
                <a16:creationId xmlns:a16="http://schemas.microsoft.com/office/drawing/2014/main" id="{371B7006-94A8-46BD-9B08-A23ABCCBF952}"/>
              </a:ext>
            </a:extLst>
          </p:cNvPr>
          <p:cNvSpPr/>
          <p:nvPr/>
        </p:nvSpPr>
        <p:spPr>
          <a:xfrm>
            <a:off x="6537372" y="3835385"/>
            <a:ext cx="4065563" cy="626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Left</a:t>
            </a:r>
          </a:p>
        </p:txBody>
      </p:sp>
      <p:pic>
        <p:nvPicPr>
          <p:cNvPr id="10" name="Picture 9">
            <a:hlinkClick r:id="rId8" action="ppaction://hlinksldjump"/>
            <a:extLst>
              <a:ext uri="{FF2B5EF4-FFF2-40B4-BE49-F238E27FC236}">
                <a16:creationId xmlns:a16="http://schemas.microsoft.com/office/drawing/2014/main" id="{A82547DE-A21F-49A5-8837-6B18EB6639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8481" y="5307704"/>
            <a:ext cx="1810512" cy="1592472"/>
          </a:xfrm>
          <a:prstGeom prst="rect">
            <a:avLst/>
          </a:prstGeom>
        </p:spPr>
      </p:pic>
      <p:pic>
        <p:nvPicPr>
          <p:cNvPr id="11" name="Picture 10">
            <a:hlinkClick r:id="rId10" action="ppaction://hlinksldjump"/>
            <a:extLst>
              <a:ext uri="{FF2B5EF4-FFF2-40B4-BE49-F238E27FC236}">
                <a16:creationId xmlns:a16="http://schemas.microsoft.com/office/drawing/2014/main" id="{6A0B51E9-F4B4-4420-9435-6F184688DB7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67700" y="5295471"/>
            <a:ext cx="1810512" cy="1634267"/>
          </a:xfrm>
          <a:prstGeom prst="rect">
            <a:avLst/>
          </a:prstGeom>
        </p:spPr>
      </p:pic>
      <p:pic>
        <p:nvPicPr>
          <p:cNvPr id="12" name="Picture 11">
            <a:hlinkClick r:id="rId12" action="ppaction://hlinksldjump"/>
            <a:extLst>
              <a:ext uri="{FF2B5EF4-FFF2-40B4-BE49-F238E27FC236}">
                <a16:creationId xmlns:a16="http://schemas.microsoft.com/office/drawing/2014/main" id="{593145EF-0AF8-4ACF-8966-DA41F5F5945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23047" y="5359657"/>
            <a:ext cx="1810512" cy="1542432"/>
          </a:xfrm>
          <a:prstGeom prst="rect">
            <a:avLst/>
          </a:prstGeom>
        </p:spPr>
      </p:pic>
      <p:pic>
        <p:nvPicPr>
          <p:cNvPr id="13" name="Picture 12">
            <a:hlinkClick r:id="rId14" action="ppaction://hlinksldjump"/>
            <a:extLst>
              <a:ext uri="{FF2B5EF4-FFF2-40B4-BE49-F238E27FC236}">
                <a16:creationId xmlns:a16="http://schemas.microsoft.com/office/drawing/2014/main" id="{6A051AA0-F0F1-43EB-AB05-0279929F645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82329" y="5359657"/>
            <a:ext cx="1810512" cy="1581284"/>
          </a:xfrm>
          <a:prstGeom prst="rect">
            <a:avLst/>
          </a:prstGeom>
        </p:spPr>
      </p:pic>
      <p:pic>
        <p:nvPicPr>
          <p:cNvPr id="14" name="Picture 13">
            <a:hlinkClick r:id="rId16" action="ppaction://hlinksldjump"/>
            <a:extLst>
              <a:ext uri="{FF2B5EF4-FFF2-40B4-BE49-F238E27FC236}">
                <a16:creationId xmlns:a16="http://schemas.microsoft.com/office/drawing/2014/main" id="{E57B6213-EF14-4D89-8B1A-6D1A0D7E528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41475" y="5359414"/>
            <a:ext cx="1810512" cy="1531972"/>
          </a:xfrm>
          <a:prstGeom prst="rect">
            <a:avLst/>
          </a:prstGeom>
        </p:spPr>
      </p:pic>
      <p:pic>
        <p:nvPicPr>
          <p:cNvPr id="15" name="Picture 14">
            <a:hlinkClick r:id="rId18" action="ppaction://hlinksldjump"/>
            <a:extLst>
              <a:ext uri="{FF2B5EF4-FFF2-40B4-BE49-F238E27FC236}">
                <a16:creationId xmlns:a16="http://schemas.microsoft.com/office/drawing/2014/main" id="{5019A371-542F-48C8-95F9-DCFD0F48A96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5376862"/>
            <a:ext cx="1807332" cy="1542362"/>
          </a:xfrm>
          <a:prstGeom prst="rect">
            <a:avLst/>
          </a:prstGeom>
        </p:spPr>
      </p:pic>
      <p:pic>
        <p:nvPicPr>
          <p:cNvPr id="16" name="Picture 15">
            <a:hlinkClick r:id="rId20" action="ppaction://hlinksldjump"/>
            <a:extLst>
              <a:ext uri="{FF2B5EF4-FFF2-40B4-BE49-F238E27FC236}">
                <a16:creationId xmlns:a16="http://schemas.microsoft.com/office/drawing/2014/main" id="{4EA60081-B3C5-418B-BCC2-C19D16C8920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37538" y="5318892"/>
            <a:ext cx="1810512" cy="1658301"/>
          </a:xfrm>
          <a:prstGeom prst="rect">
            <a:avLst/>
          </a:prstGeom>
        </p:spPr>
      </p:pic>
      <p:sp>
        <p:nvSpPr>
          <p:cNvPr id="8" name="Rectangle 7">
            <a:hlinkClick r:id="rId22" action="ppaction://hlinksldjump"/>
            <a:extLst>
              <a:ext uri="{FF2B5EF4-FFF2-40B4-BE49-F238E27FC236}">
                <a16:creationId xmlns:a16="http://schemas.microsoft.com/office/drawing/2014/main" id="{6CB053C4-5C4D-4305-8BC4-E595AA622007}"/>
              </a:ext>
            </a:extLst>
          </p:cNvPr>
          <p:cNvSpPr/>
          <p:nvPr/>
        </p:nvSpPr>
        <p:spPr>
          <a:xfrm>
            <a:off x="6537372" y="4473421"/>
            <a:ext cx="4065563" cy="626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Skewed to the Right</a:t>
            </a:r>
          </a:p>
        </p:txBody>
      </p:sp>
    </p:spTree>
    <p:extLst>
      <p:ext uri="{BB962C8B-B14F-4D97-AF65-F5344CB8AC3E}">
        <p14:creationId xmlns:p14="http://schemas.microsoft.com/office/powerpoint/2010/main" val="1493197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1557</TotalTime>
  <Words>961</Words>
  <Application>Microsoft Office PowerPoint</Application>
  <PresentationFormat>Widescreen</PresentationFormat>
  <Paragraphs>83</Paragraphs>
  <Slides>17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Rockwell</vt:lpstr>
      <vt:lpstr>Rockwell Condensed</vt:lpstr>
      <vt:lpstr>Wingdings</vt:lpstr>
      <vt:lpstr>Wood Type</vt:lpstr>
      <vt:lpstr>PowerPoint Presentation</vt:lpstr>
      <vt:lpstr>Overview and Directions</vt:lpstr>
      <vt:lpstr>Statistics Vocabulary Words Used</vt:lpstr>
      <vt:lpstr>Find out all the Baseball “Lingo”</vt:lpstr>
      <vt:lpstr>Symmetric or Skewed??</vt:lpstr>
      <vt:lpstr>Symmetric or Skewed??</vt:lpstr>
      <vt:lpstr>Symmetric or Skewed??</vt:lpstr>
      <vt:lpstr>Symmetric or Skewed??</vt:lpstr>
      <vt:lpstr>Symmetric or Skewed??</vt:lpstr>
      <vt:lpstr>Symmetric or Skewed??</vt:lpstr>
      <vt:lpstr>Symmetric or Skewed??</vt:lpstr>
      <vt:lpstr>Symmetric or Skewed??</vt:lpstr>
      <vt:lpstr>Baseball Statistics in the Movies</vt:lpstr>
      <vt:lpstr>Think you have the Baseball Lingo down?</vt:lpstr>
      <vt:lpstr>Think You Want to Work at ESPN?  Click Below and see!</vt:lpstr>
      <vt:lpstr>Sources</vt:lpstr>
      <vt:lpstr>State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Geoff</cp:lastModifiedBy>
  <cp:revision>22</cp:revision>
  <dcterms:created xsi:type="dcterms:W3CDTF">2017-09-26T01:57:03Z</dcterms:created>
  <dcterms:modified xsi:type="dcterms:W3CDTF">2017-09-27T03:55:42Z</dcterms:modified>
</cp:coreProperties>
</file>