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6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BBCDBAD-C38E-4D7A-97BC-101D36EFC545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4E391A2-6DFB-4380-B38A-1BD8FD9C4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DBAD-C38E-4D7A-97BC-101D36EFC545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91A2-6DFB-4380-B38A-1BD8FD9C4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DBAD-C38E-4D7A-97BC-101D36EFC545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91A2-6DFB-4380-B38A-1BD8FD9C4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DBAD-C38E-4D7A-97BC-101D36EFC545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91A2-6DFB-4380-B38A-1BD8FD9C4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DBAD-C38E-4D7A-97BC-101D36EFC545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91A2-6DFB-4380-B38A-1BD8FD9C4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DBAD-C38E-4D7A-97BC-101D36EFC545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91A2-6DFB-4380-B38A-1BD8FD9C475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DBAD-C38E-4D7A-97BC-101D36EFC545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91A2-6DFB-4380-B38A-1BD8FD9C475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DBAD-C38E-4D7A-97BC-101D36EFC545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91A2-6DFB-4380-B38A-1BD8FD9C4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DBAD-C38E-4D7A-97BC-101D36EFC545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91A2-6DFB-4380-B38A-1BD8FD9C4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BBCDBAD-C38E-4D7A-97BC-101D36EFC545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4E391A2-6DFB-4380-B38A-1BD8FD9C4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BBCDBAD-C38E-4D7A-97BC-101D36EFC545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4E391A2-6DFB-4380-B38A-1BD8FD9C4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BBCDBAD-C38E-4D7A-97BC-101D36EFC545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4E391A2-6DFB-4380-B38A-1BD8FD9C47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24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Classwork/Homework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on p. 76 #1, 2, 6, 12, 14 – 16, 18 – 20, 23</a:t>
            </a:r>
          </a:p>
          <a:p>
            <a:r>
              <a:rPr lang="en-US" dirty="0"/>
              <a:t>Quiz Friday</a:t>
            </a:r>
          </a:p>
        </p:txBody>
      </p:sp>
    </p:spTree>
    <p:extLst>
      <p:ext uri="{BB962C8B-B14F-4D97-AF65-F5344CB8AC3E}">
        <p14:creationId xmlns:p14="http://schemas.microsoft.com/office/powerpoint/2010/main" val="136602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en-US" dirty="0"/>
              <a:t>1a.	.2</a:t>
            </a:r>
          </a:p>
          <a:p>
            <a:pPr marL="118872" indent="0">
              <a:buNone/>
            </a:pPr>
            <a:r>
              <a:rPr lang="en-US" dirty="0"/>
              <a:t>1b.	.5</a:t>
            </a:r>
          </a:p>
          <a:p>
            <a:pPr marL="118872" indent="0">
              <a:buNone/>
            </a:pPr>
            <a:r>
              <a:rPr lang="en-US" dirty="0"/>
              <a:t>1c.	.05</a:t>
            </a:r>
          </a:p>
          <a:p>
            <a:pPr marL="118872" indent="0">
              <a:buNone/>
            </a:pPr>
            <a:r>
              <a:rPr lang="en-US" dirty="0"/>
              <a:t>2a.	.05</a:t>
            </a:r>
          </a:p>
          <a:p>
            <a:pPr marL="118872" indent="0">
              <a:buNone/>
            </a:pPr>
            <a:r>
              <a:rPr lang="en-US" dirty="0"/>
              <a:t>2b.	.4</a:t>
            </a:r>
          </a:p>
          <a:p>
            <a:pPr marL="118872" indent="0">
              <a:buNone/>
            </a:pPr>
            <a:r>
              <a:rPr lang="en-US" dirty="0"/>
              <a:t>2c.	.2</a:t>
            </a:r>
          </a:p>
          <a:p>
            <a:pPr marL="118872" indent="0">
              <a:buNone/>
            </a:pPr>
            <a:r>
              <a:rPr lang="en-US" dirty="0"/>
              <a:t>3a.	.35</a:t>
            </a:r>
          </a:p>
          <a:p>
            <a:pPr marL="118872" indent="0">
              <a:buNone/>
            </a:pPr>
            <a:r>
              <a:rPr lang="en-US" dirty="0"/>
              <a:t>3b.	.50</a:t>
            </a:r>
          </a:p>
          <a:p>
            <a:pPr marL="118872" indent="0">
              <a:buNone/>
            </a:pPr>
            <a:r>
              <a:rPr lang="en-US" dirty="0"/>
              <a:t>3c.	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dirty="0"/>
              <a:t>13.	.8</a:t>
            </a:r>
          </a:p>
          <a:p>
            <a:pPr marL="118872" indent="0">
              <a:buNone/>
            </a:pPr>
            <a:r>
              <a:rPr lang="en-US" dirty="0"/>
              <a:t>14.	.1</a:t>
            </a:r>
          </a:p>
          <a:p>
            <a:pPr marL="118872" indent="0">
              <a:buNone/>
            </a:pPr>
            <a:r>
              <a:rPr lang="en-US" dirty="0"/>
              <a:t>15.	.6</a:t>
            </a:r>
          </a:p>
          <a:p>
            <a:pPr marL="118872" indent="0">
              <a:buNone/>
            </a:pPr>
            <a:r>
              <a:rPr lang="en-US" dirty="0"/>
              <a:t>19.	.86</a:t>
            </a:r>
          </a:p>
          <a:p>
            <a:pPr marL="118872" indent="0">
              <a:buNone/>
            </a:pPr>
            <a:r>
              <a:rPr lang="en-US" dirty="0"/>
              <a:t>20.	.13</a:t>
            </a:r>
          </a:p>
          <a:p>
            <a:pPr marL="118872" indent="0">
              <a:buNone/>
            </a:pPr>
            <a:r>
              <a:rPr lang="en-US" dirty="0"/>
              <a:t>21.	.8</a:t>
            </a:r>
          </a:p>
          <a:p>
            <a:pPr marL="118872" indent="0">
              <a:buNone/>
            </a:pPr>
            <a:r>
              <a:rPr lang="en-US" dirty="0"/>
              <a:t>22.	.3</a:t>
            </a:r>
          </a:p>
          <a:p>
            <a:pPr marL="118872" indent="0">
              <a:buNone/>
            </a:pPr>
            <a:r>
              <a:rPr lang="en-US" dirty="0"/>
              <a:t>23.	5%</a:t>
            </a:r>
          </a:p>
        </p:txBody>
      </p:sp>
    </p:spTree>
    <p:extLst>
      <p:ext uri="{BB962C8B-B14F-4D97-AF65-F5344CB8AC3E}">
        <p14:creationId xmlns:p14="http://schemas.microsoft.com/office/powerpoint/2010/main" val="2809917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/>
              <a:t>25.	3/10</a:t>
            </a:r>
          </a:p>
          <a:p>
            <a:pPr marL="118872" indent="0">
              <a:buNone/>
            </a:pPr>
            <a:r>
              <a:rPr lang="en-US" dirty="0"/>
              <a:t>26.	.58; .13</a:t>
            </a:r>
          </a:p>
          <a:p>
            <a:pPr marL="118872" indent="0">
              <a:buNone/>
            </a:pPr>
            <a:r>
              <a:rPr lang="en-US" dirty="0"/>
              <a:t>27.	.1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43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Conditional Probability and Independence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Section 3.2</a:t>
            </a:r>
          </a:p>
          <a:p>
            <a:r>
              <a:rPr lang="en-US" dirty="0"/>
              <a:t>AM.D.CR.A.5 Use permutations and combinations to compute probabilities of compound events and solve problems</a:t>
            </a:r>
          </a:p>
        </p:txBody>
      </p:sp>
    </p:spTree>
    <p:extLst>
      <p:ext uri="{BB962C8B-B14F-4D97-AF65-F5344CB8AC3E}">
        <p14:creationId xmlns:p14="http://schemas.microsoft.com/office/powerpoint/2010/main" val="3605720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that we have an bag containing 3 red poker chips, 2 blue poker chips, and 4 white poker chips, and a poker chip is to be selected at random and its color is noted.  If each poker chip is equally likely, what are the probabilities of each color?</a:t>
            </a:r>
          </a:p>
          <a:p>
            <a:r>
              <a:rPr lang="en-US" dirty="0"/>
              <a:t>What if I tell you the one I drew is not white. What are the probabilities for the color I drew?</a:t>
            </a:r>
          </a:p>
        </p:txBody>
      </p:sp>
    </p:spTree>
    <p:extLst>
      <p:ext uri="{BB962C8B-B14F-4D97-AF65-F5344CB8AC3E}">
        <p14:creationId xmlns:p14="http://schemas.microsoft.com/office/powerpoint/2010/main" val="427404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P(A|B) is the “probability of A given B”</a:t>
            </a:r>
          </a:p>
          <a:p>
            <a:pPr marL="118872" indent="0">
              <a:buNone/>
            </a:pPr>
            <a:r>
              <a:rPr lang="en-US" dirty="0"/>
              <a:t>	P(A|B) = P(A </a:t>
            </a:r>
            <a:r>
              <a:rPr lang="en-US" dirty="0">
                <a:latin typeface="Calibri"/>
                <a:cs typeface="Calibri"/>
              </a:rPr>
              <a:t>∩ B)/P(B)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160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my closet, I have 3 caps of baseball teams (NY Yankees, Atlanta Braves, and Nashville Sounds), 2 caps of NFL teams (Patriots, Titans), and 3 caps of NBA teams (2 of the Atlanta Hawks and 1 Boston Celtics).  I am having a bad hair day, so I quickly reach in to grab one of my caps.  Given that I got a baseball team cap, what is the probability I picked my Braves hat?</a:t>
            </a:r>
          </a:p>
        </p:txBody>
      </p:sp>
    </p:spTree>
    <p:extLst>
      <p:ext uri="{BB962C8B-B14F-4D97-AF65-F5344CB8AC3E}">
        <p14:creationId xmlns:p14="http://schemas.microsoft.com/office/powerpoint/2010/main" val="353395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C9CE5-DDE5-4CF1-92B4-63E28BFAD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Up…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14187-1A1E-4FCC-975A-E3295D5CB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the bag from before that had 3 red, 2 blue, and 4 white poker chips.</a:t>
            </a:r>
          </a:p>
          <a:p>
            <a:r>
              <a:rPr lang="en-US" dirty="0"/>
              <a:t>What is the probability that I draw out two white poker chips given that I draw out at least one white poker chip?</a:t>
            </a:r>
          </a:p>
        </p:txBody>
      </p:sp>
    </p:spTree>
    <p:extLst>
      <p:ext uri="{BB962C8B-B14F-4D97-AF65-F5344CB8AC3E}">
        <p14:creationId xmlns:p14="http://schemas.microsoft.com/office/powerpoint/2010/main" val="3447671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Events A and B are said to be </a:t>
            </a:r>
            <a:r>
              <a:rPr lang="en-US" b="1" i="1" dirty="0"/>
              <a:t>independent</a:t>
            </a:r>
            <a:r>
              <a:rPr lang="en-US" dirty="0"/>
              <a:t> if</a:t>
            </a:r>
          </a:p>
          <a:p>
            <a:pPr marL="118872" indent="0">
              <a:buNone/>
            </a:pPr>
            <a:r>
              <a:rPr lang="en-US" dirty="0"/>
              <a:t>	P(A </a:t>
            </a:r>
            <a:r>
              <a:rPr lang="en-US" dirty="0">
                <a:latin typeface="Calibri"/>
                <a:cs typeface="Calibri"/>
              </a:rPr>
              <a:t>∩ B) = P(A) * P(B)</a:t>
            </a:r>
          </a:p>
          <a:p>
            <a:r>
              <a:rPr lang="en-US" dirty="0">
                <a:latin typeface="Calibri"/>
                <a:cs typeface="Calibri"/>
              </a:rPr>
              <a:t>When events are independent, they do not affect the probability of each other occurring.</a:t>
            </a:r>
          </a:p>
          <a:p>
            <a:r>
              <a:rPr lang="en-US" dirty="0">
                <a:latin typeface="Calibri"/>
              </a:rPr>
              <a:t>If events are </a:t>
            </a:r>
            <a:r>
              <a:rPr lang="en-US" b="1" i="1" dirty="0">
                <a:latin typeface="Calibri"/>
              </a:rPr>
              <a:t>dependent</a:t>
            </a:r>
            <a:r>
              <a:rPr lang="en-US" dirty="0">
                <a:latin typeface="Calibri"/>
              </a:rPr>
              <a:t>, that means the probability of B depends on what happened with event 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41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2254</TotalTime>
  <Words>313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Brush Script MT</vt:lpstr>
      <vt:lpstr>Calibri</vt:lpstr>
      <vt:lpstr>Constantia</vt:lpstr>
      <vt:lpstr>Franklin Gothic Book</vt:lpstr>
      <vt:lpstr>Rage Italic</vt:lpstr>
      <vt:lpstr>Pushpin</vt:lpstr>
      <vt:lpstr>Homework Review</vt:lpstr>
      <vt:lpstr>Homework Review</vt:lpstr>
      <vt:lpstr>Homework Review</vt:lpstr>
      <vt:lpstr>Conditional Probability and Independence</vt:lpstr>
      <vt:lpstr>Example Problem</vt:lpstr>
      <vt:lpstr>Conditional Probability</vt:lpstr>
      <vt:lpstr>Review Problem</vt:lpstr>
      <vt:lpstr>Step Up…</vt:lpstr>
      <vt:lpstr>Independence</vt:lpstr>
      <vt:lpstr>Classwork/Homework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Review</dc:title>
  <dc:creator>Geoff Combs</dc:creator>
  <cp:lastModifiedBy>Geoff Combs</cp:lastModifiedBy>
  <cp:revision>18</cp:revision>
  <dcterms:created xsi:type="dcterms:W3CDTF">2012-09-04T12:42:45Z</dcterms:created>
  <dcterms:modified xsi:type="dcterms:W3CDTF">2018-02-14T21:46:01Z</dcterms:modified>
</cp:coreProperties>
</file>